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67" r:id="rId2"/>
    <p:sldMasterId id="2147483672" r:id="rId3"/>
  </p:sldMasterIdLst>
  <p:sldIdLst>
    <p:sldId id="256" r:id="rId4"/>
    <p:sldId id="257" r:id="rId5"/>
    <p:sldId id="267" r:id="rId6"/>
    <p:sldId id="266" r:id="rId7"/>
    <p:sldId id="268" r:id="rId8"/>
    <p:sldId id="258" r:id="rId9"/>
    <p:sldId id="269" r:id="rId10"/>
    <p:sldId id="259" r:id="rId11"/>
    <p:sldId id="264" r:id="rId12"/>
    <p:sldId id="265" r:id="rId13"/>
    <p:sldId id="260" r:id="rId14"/>
    <p:sldId id="261" r:id="rId15"/>
    <p:sldId id="263" r:id="rId16"/>
    <p:sldId id="27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1B97CF"/>
    <a:srgbClr val="DBD9DF"/>
    <a:srgbClr val="CFCCD5"/>
    <a:srgbClr val="BCE9F2"/>
    <a:srgbClr val="FF8204"/>
    <a:srgbClr val="A6F0E7"/>
    <a:srgbClr val="B1E0F5"/>
    <a:srgbClr val="81CDEF"/>
    <a:srgbClr val="23C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F4D39-30C4-4E66-B584-92F260E0A98B}" v="19" dt="2023-02-23T13:48:54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74377-3C93-4A43-9B0B-0C1E77B4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B294B0-0782-4F90-846A-A4B53207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57" y="1673229"/>
            <a:ext cx="11232000" cy="4467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8BFC281-6798-4C6C-90BD-9E963453DA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9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NNE GRIS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338FF-6DC8-4164-9566-A9C39057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457" y="1825625"/>
            <a:ext cx="5574343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F9494F-5D46-40A3-8468-3A3D46D7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50525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9B3CB5C-7C76-4570-9EE3-BF0F2F818F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855AE6-128B-4E19-BB61-B18BDBF27721}"/>
              </a:ext>
            </a:extLst>
          </p:cNvPr>
          <p:cNvSpPr/>
          <p:nvPr/>
        </p:nvSpPr>
        <p:spPr>
          <a:xfrm>
            <a:off x="445457" y="1714789"/>
            <a:ext cx="5598588" cy="43513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338FF-6DC8-4164-9566-A9C39057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1" y="1728639"/>
            <a:ext cx="550525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F9494F-5D46-40A3-8468-3A3D46D7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456" y="1728639"/>
            <a:ext cx="559858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5701FD0-5122-41C2-85E2-89AA93BB7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4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17AA622-47F0-4473-8333-8EA541E701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176963"/>
          </a:xfrm>
          <a:solidFill>
            <a:schemeClr val="bg1">
              <a:lumMod val="75000"/>
            </a:schemeClr>
          </a:solidFill>
        </p:spPr>
        <p:txBody>
          <a:bodyPr tIns="2560320"/>
          <a:lstStyle>
            <a:lvl1pPr algn="ctr">
              <a:defRPr b="0" i="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96862ED-7C52-4B44-B424-694112DC9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20117" y="1828800"/>
            <a:ext cx="5413943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2E0F5331-CC5D-4197-949E-5643437B1022}"/>
              </a:ext>
            </a:extLst>
          </p:cNvPr>
          <p:cNvSpPr txBox="1">
            <a:spLocks/>
          </p:cNvSpPr>
          <p:nvPr/>
        </p:nvSpPr>
        <p:spPr>
          <a:xfrm>
            <a:off x="6319978" y="457199"/>
            <a:ext cx="5384342" cy="786384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CD00344-F7BC-4D7A-8EE7-D9540CC296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2842" y="1060703"/>
            <a:ext cx="5565456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338FF-6DC8-4164-9566-A9C39057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457" y="1825625"/>
            <a:ext cx="557434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F1D808FD-E281-4161-8A1F-CE6B271850E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1887" y="1825625"/>
            <a:ext cx="5465569" cy="4351338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AAE3863-D1FD-42CA-BE2E-7CBB2D30CA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91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E2428D2-A18C-46FC-92B3-983D8CF61D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9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AF003E-1E2D-4CF5-A68E-5BE0A76C1D85}"/>
              </a:ext>
            </a:extLst>
          </p:cNvPr>
          <p:cNvSpPr/>
          <p:nvPr/>
        </p:nvSpPr>
        <p:spPr>
          <a:xfrm>
            <a:off x="5105400" y="2560417"/>
            <a:ext cx="4717473" cy="2482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B1462638-2029-4AD2-A09D-1C57171D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457" y="1770209"/>
            <a:ext cx="4168107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CB6BDD-7946-4E75-A255-C7B168D58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43" y="1817830"/>
            <a:ext cx="5643357" cy="3222340"/>
          </a:xfrm>
          <a:prstGeom prst="rect">
            <a:avLst/>
          </a:prstGeom>
        </p:spPr>
      </p:pic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BD9DA71-0FEF-4859-BA69-0D61584D3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0550" y="2216150"/>
            <a:ext cx="4102100" cy="2106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4AE1D74-0605-49C1-896C-07E9B055AE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1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C674BAD-7E10-4EDA-A3BD-C3EB6E489C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5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6D284-4FCE-4963-9E0C-D28CF7FF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6FDBC6D-293C-4524-B9C3-367F32E25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GRAMME 4J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6D284-4FCE-4963-9E0C-D28CF7FF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DB4887-9F1A-4AD7-B1F3-B8D609C89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457" y="1777994"/>
            <a:ext cx="5678488" cy="42411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C7B8213-0D9B-4C73-BF97-762DB8AD92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56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345B68A8-32F0-4B6E-A18E-0E2C33C98E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286500"/>
          </a:xfrm>
        </p:spPr>
        <p:txBody>
          <a:bodyPr>
            <a:norm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919BFE3-C364-4B60-9464-5436E017D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342" y="365125"/>
            <a:ext cx="5457372" cy="1325563"/>
          </a:xfrm>
        </p:spPr>
        <p:txBody>
          <a:bodyPr/>
          <a:lstStyle/>
          <a:p>
            <a:r>
              <a:rPr lang="en-US" dirty="0"/>
              <a:t>Two column content with image and two-line headline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40996F8-0B19-47E4-BFDE-13715C884E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4342" y="1690688"/>
            <a:ext cx="5457146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92934E6-C93F-4E79-BDD5-437284C576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3663" y="2336800"/>
            <a:ext cx="5457825" cy="3802063"/>
          </a:xfrm>
        </p:spPr>
        <p:txBody>
          <a:bodyPr/>
          <a:lstStyle>
            <a:lvl1pPr marL="400050" indent="-400050">
              <a:buFont typeface="+mj-lt"/>
              <a:buAutoNum type="romanUcPeriod"/>
              <a:defRPr/>
            </a:lvl1pPr>
            <a:lvl2pPr marL="857250" indent="-400050">
              <a:buFont typeface="+mj-lt"/>
              <a:buAutoNum type="romanUcPeriod"/>
              <a:defRPr/>
            </a:lvl2pPr>
            <a:lvl3pPr marL="1314450" indent="-4000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9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338FF-6DC8-4164-9566-A9C39057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457" y="1659369"/>
            <a:ext cx="557434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F9494F-5D46-40A3-8468-3A3D46D7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3765" y="1659369"/>
            <a:ext cx="5463692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2F26525-4BD8-4204-BE35-52ECF5794E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CAAF5-58CA-4C31-8E67-FB060919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5ED4262-40B8-45BF-BC7C-46B6A5C4B1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CAAF5-58CA-4C31-8E67-FB060919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8F36D3A-3171-4238-8ECE-50849BBA54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3" name="Picture 8" descr="C:\Users\BGEA\AppData\Local\Microsoft\Windows\Temporary Internet Files\Content.Outlook\IFYBMSXE\logo FFC.JPG">
            <a:extLst>
              <a:ext uri="{FF2B5EF4-FFF2-40B4-BE49-F238E27FC236}">
                <a16:creationId xmlns:a16="http://schemas.microsoft.com/office/drawing/2014/main" id="{4D30C851-E731-6AD6-50E9-F2A5296A28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33" y="6159731"/>
            <a:ext cx="1262839" cy="81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95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od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6FECCE-91D3-9146-B47F-F5C598C45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400899"/>
            <a:ext cx="5638799" cy="957428"/>
          </a:xfrm>
        </p:spPr>
        <p:txBody>
          <a:bodyPr rIns="228600">
            <a:noAutofit/>
          </a:bodyPr>
          <a:lstStyle>
            <a:lvl1pPr>
              <a:lnSpc>
                <a:spcPct val="90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image slide — click to edit second line if needed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EACF2D04-5E63-CF4C-AF4D-CBCD8BB53F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358327"/>
            <a:ext cx="5638800" cy="513010"/>
          </a:xfrm>
        </p:spPr>
        <p:txBody>
          <a:bodyPr rIns="2286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B6D88EC4-7705-1346-B2A8-E4423E5ACC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01288"/>
            <a:ext cx="2157454" cy="27108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D6D39B9B-8101-7A4D-B115-72203E54C6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871337"/>
            <a:ext cx="5638800" cy="402123"/>
          </a:xfrm>
        </p:spPr>
        <p:txBody>
          <a:bodyPr rIns="22860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483" y="6437376"/>
            <a:ext cx="647317" cy="208999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A59A594-9E16-8D40-9505-E3EAE83DA23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74775" y="457201"/>
            <a:ext cx="10360025" cy="4907096"/>
          </a:xfrm>
          <a:custGeom>
            <a:avLst/>
            <a:gdLst>
              <a:gd name="connsiteX0" fmla="*/ 0 w 10360025"/>
              <a:gd name="connsiteY0" fmla="*/ 0 h 4907096"/>
              <a:gd name="connsiteX1" fmla="*/ 10360025 w 10360025"/>
              <a:gd name="connsiteY1" fmla="*/ 0 h 4907096"/>
              <a:gd name="connsiteX2" fmla="*/ 10360025 w 10360025"/>
              <a:gd name="connsiteY2" fmla="*/ 4907096 h 4907096"/>
              <a:gd name="connsiteX3" fmla="*/ 0 w 10360025"/>
              <a:gd name="connsiteY3" fmla="*/ 4907096 h 4907096"/>
              <a:gd name="connsiteX4" fmla="*/ 0 w 10360025"/>
              <a:gd name="connsiteY4" fmla="*/ 4327524 h 4907096"/>
              <a:gd name="connsiteX5" fmla="*/ 4721223 w 10360025"/>
              <a:gd name="connsiteY5" fmla="*/ 4327524 h 4907096"/>
              <a:gd name="connsiteX6" fmla="*/ 4721223 w 10360025"/>
              <a:gd name="connsiteY6" fmla="*/ 1381389 h 4907096"/>
              <a:gd name="connsiteX7" fmla="*/ 0 w 10360025"/>
              <a:gd name="connsiteY7" fmla="*/ 1381389 h 49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025" h="4907096">
                <a:moveTo>
                  <a:pt x="0" y="0"/>
                </a:moveTo>
                <a:lnTo>
                  <a:pt x="10360025" y="0"/>
                </a:lnTo>
                <a:lnTo>
                  <a:pt x="10360025" y="4907096"/>
                </a:lnTo>
                <a:lnTo>
                  <a:pt x="0" y="4907096"/>
                </a:lnTo>
                <a:lnTo>
                  <a:pt x="0" y="4327524"/>
                </a:lnTo>
                <a:lnTo>
                  <a:pt x="4721223" y="4327524"/>
                </a:lnTo>
                <a:lnTo>
                  <a:pt x="4721223" y="1381389"/>
                </a:lnTo>
                <a:lnTo>
                  <a:pt x="0" y="138138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1828800">
            <a:noAutofit/>
          </a:bodyPr>
          <a:lstStyle>
            <a:lvl1pPr algn="ctr">
              <a:defRPr sz="900" b="0" i="0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Insert Pic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292608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34F2F-6519-4E24-A415-DA976E3F4168}"/>
              </a:ext>
            </a:extLst>
          </p:cNvPr>
          <p:cNvSpPr/>
          <p:nvPr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wtwco.com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F694BC4-9A4F-4FF5-A63E-22FDAD298312}"/>
              </a:ext>
            </a:extLst>
          </p:cNvPr>
          <p:cNvSpPr txBox="1">
            <a:spLocks/>
          </p:cNvSpPr>
          <p:nvPr/>
        </p:nvSpPr>
        <p:spPr>
          <a:xfrm>
            <a:off x="457200" y="6530171"/>
            <a:ext cx="59436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WTW. All rights reserved. Proprietary and Confidential. For WTW and WTW client use only. Not suitable for unintended purpose or use by unauthorized recipient.</a:t>
            </a:r>
          </a:p>
          <a:p>
            <a:pPr lvl="6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74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E27FD7E9-D34C-4ADF-AF5E-B2FF0C63EC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175" y="6320914"/>
            <a:ext cx="1066800" cy="3444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8F74DD-8B6E-41BF-9CC5-F1A94A580ADA}"/>
              </a:ext>
            </a:extLst>
          </p:cNvPr>
          <p:cNvSpPr/>
          <p:nvPr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wtwco.com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9D6C9E3-806E-41A4-A9D8-E19EC988A5FF}"/>
              </a:ext>
            </a:extLst>
          </p:cNvPr>
          <p:cNvSpPr txBox="1">
            <a:spLocks/>
          </p:cNvSpPr>
          <p:nvPr/>
        </p:nvSpPr>
        <p:spPr>
          <a:xfrm>
            <a:off x="457200" y="6573911"/>
            <a:ext cx="59436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WTW. All rights reserved. Proprietary and Confidential. For WTW and WTW client use only. Not suitable for unintended purpose or use by unauthorized recipient.</a:t>
            </a:r>
          </a:p>
          <a:p>
            <a:pPr lvl="6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649C583-7016-4212-A76F-A403F9F5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2" y="2004522"/>
            <a:ext cx="5810248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B7BAD7E-C335-4045-9DCF-356CC072ED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2" y="3429000"/>
            <a:ext cx="2400300" cy="41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94627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A1B47-45EE-4748-9E4F-1648A70F3832}"/>
              </a:ext>
            </a:extLst>
          </p:cNvPr>
          <p:cNvSpPr/>
          <p:nvPr/>
        </p:nvSpPr>
        <p:spPr bwMode="auto">
          <a:xfrm>
            <a:off x="0" y="6400800"/>
            <a:ext cx="12191999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14EF8B42-EA86-E84A-AB99-6D91A9C3F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6437376"/>
            <a:ext cx="647317" cy="208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2934B3-EC2C-4A63-BBDB-0F4A933F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2400300"/>
            <a:ext cx="6096000" cy="2008413"/>
          </a:xfrm>
          <a:prstGeom prst="rect">
            <a:avLst/>
          </a:prstGeom>
          <a:solidFill>
            <a:schemeClr val="bg1"/>
          </a:solidFill>
        </p:spPr>
        <p:txBody>
          <a:bodyPr lIns="548640" tIns="365760" rIns="457200" anchor="t" anchorCtr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C12944-2E54-4E85-B958-8FEFCBB62503}"/>
              </a:ext>
            </a:extLst>
          </p:cNvPr>
          <p:cNvSpPr/>
          <p:nvPr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wtwco.com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187FFC8-20C6-4CBB-AE62-B11B534F334F}"/>
              </a:ext>
            </a:extLst>
          </p:cNvPr>
          <p:cNvSpPr txBox="1">
            <a:spLocks/>
          </p:cNvSpPr>
          <p:nvPr/>
        </p:nvSpPr>
        <p:spPr>
          <a:xfrm>
            <a:off x="457200" y="6530171"/>
            <a:ext cx="59436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WTW. All rights reserved. Proprietary and Confidential. For WTW and WTW client use only. Not suitable for unintended purpose or use by unauthorized recipient.</a:t>
            </a:r>
          </a:p>
          <a:p>
            <a:pPr lvl="6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4FCFD2B-52BC-478E-ACD0-DD7E0FB248DC}"/>
              </a:ext>
            </a:extLst>
          </p:cNvPr>
          <p:cNvSpPr txBox="1">
            <a:spLocks/>
          </p:cNvSpPr>
          <p:nvPr/>
        </p:nvSpPr>
        <p:spPr>
          <a:xfrm>
            <a:off x="11371070" y="6401070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7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D250F1-EA95-4DBF-9156-E6EC78872A75}"/>
              </a:ext>
            </a:extLst>
          </p:cNvPr>
          <p:cNvSpPr/>
          <p:nvPr/>
        </p:nvSpPr>
        <p:spPr bwMode="auto">
          <a:xfrm>
            <a:off x="0" y="6400800"/>
            <a:ext cx="12191999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F6B59185-E328-4C9F-95C3-01EE352032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6437376"/>
            <a:ext cx="647317" cy="208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66B368-04A6-4F78-9839-389BFC8E9D3D}"/>
              </a:ext>
            </a:extLst>
          </p:cNvPr>
          <p:cNvSpPr/>
          <p:nvPr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wtwco.com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08BF260-8229-493D-93AE-608D313F2B94}"/>
              </a:ext>
            </a:extLst>
          </p:cNvPr>
          <p:cNvSpPr txBox="1">
            <a:spLocks/>
          </p:cNvSpPr>
          <p:nvPr/>
        </p:nvSpPr>
        <p:spPr>
          <a:xfrm>
            <a:off x="457200" y="6530171"/>
            <a:ext cx="59436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WTW. All rights reserved. Proprietary and Confidential. For WTW and WTW client use only. Not suitable for unintended purpose or use by unauthorized recipient.</a:t>
            </a:r>
          </a:p>
          <a:p>
            <a:pPr lvl="6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BF2BD59-2ED3-496E-93E0-2F432B681456}"/>
              </a:ext>
            </a:extLst>
          </p:cNvPr>
          <p:cNvSpPr txBox="1">
            <a:spLocks/>
          </p:cNvSpPr>
          <p:nvPr/>
        </p:nvSpPr>
        <p:spPr>
          <a:xfrm>
            <a:off x="11371070" y="6401070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6ADB0E7-C5EF-4684-AFB8-3D8C4D26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2400300"/>
            <a:ext cx="6096000" cy="2008413"/>
          </a:xfrm>
          <a:prstGeom prst="rect">
            <a:avLst/>
          </a:prstGeom>
          <a:solidFill>
            <a:schemeClr val="bg1"/>
          </a:solidFill>
        </p:spPr>
        <p:txBody>
          <a:bodyPr lIns="548640" tIns="365760" rIns="457200" anchor="t" anchorCtr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8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194244DC-55A5-4B4A-BD96-ADA6EC2BAA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6437376"/>
            <a:ext cx="647317" cy="208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B4E0A1-D75C-487D-AECE-694D07EA9AFE}"/>
              </a:ext>
            </a:extLst>
          </p:cNvPr>
          <p:cNvSpPr/>
          <p:nvPr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wtwco.com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492601-452D-40FF-8B8B-1E7AE67C25EB}"/>
              </a:ext>
            </a:extLst>
          </p:cNvPr>
          <p:cNvSpPr txBox="1">
            <a:spLocks/>
          </p:cNvSpPr>
          <p:nvPr/>
        </p:nvSpPr>
        <p:spPr>
          <a:xfrm>
            <a:off x="457200" y="6530171"/>
            <a:ext cx="59436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WTW. All rights reserved. Proprietary and Confidential. For WTW and WTW client use only. Not suitable for unintended purpose or use by unauthorized recipient.</a:t>
            </a:r>
          </a:p>
          <a:p>
            <a:pPr lvl="6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DD812F6-005F-4A0C-AE35-CA98CB507933}"/>
              </a:ext>
            </a:extLst>
          </p:cNvPr>
          <p:cNvSpPr txBox="1">
            <a:spLocks/>
          </p:cNvSpPr>
          <p:nvPr/>
        </p:nvSpPr>
        <p:spPr>
          <a:xfrm>
            <a:off x="11371070" y="6401070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42B62F-D8B6-4864-BFB4-C3FC74A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2400300"/>
            <a:ext cx="6096000" cy="2008413"/>
          </a:xfrm>
          <a:prstGeom prst="rect">
            <a:avLst/>
          </a:prstGeom>
          <a:solidFill>
            <a:schemeClr val="bg1"/>
          </a:solidFill>
        </p:spPr>
        <p:txBody>
          <a:bodyPr lIns="548640" tIns="365760" rIns="457200" anchor="t" anchorCtr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53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TIONS LEG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5A29E6A-903E-47DE-93B2-86E0922D0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200" y="1331495"/>
            <a:ext cx="7764546" cy="417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MENTIONS LEGALES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27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F9494F-5D46-40A3-8468-3A3D46D7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482ED1A0-F5F1-4647-A9B6-680101F40C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1" y="1825625"/>
            <a:ext cx="5181600" cy="4351338"/>
          </a:xfr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232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0F711-2558-4D55-8A54-25348EF1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0E2B7BDC-B0E8-4393-88A5-96A4E0C3E5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9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col quote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F962C8B-E6B1-AF47-903B-DBEFAD819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4552" y="2420471"/>
            <a:ext cx="4583123" cy="2218764"/>
          </a:xfrm>
        </p:spPr>
        <p:txBody>
          <a:bodyPr lIns="182880" tIns="137160" rIns="182880" bIns="182880" anchor="t" anchorCtr="0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000" b="0" i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0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F838A0E-9C6D-5749-8DE7-F50D37E7135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D0FBA4F3-2BF8-460E-975E-79EFD6A46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433073"/>
            <a:ext cx="647317" cy="20899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D5909D0-4A87-41D5-8CAF-3F2FACF6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57" y="364867"/>
            <a:ext cx="11232000" cy="432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583F1A3-6CAC-4AC6-B31E-A3D5272FE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4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oom in callout with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C804CF8-26B3-8F4A-9684-54A3AA4107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300" y="3575957"/>
            <a:ext cx="4065814" cy="1975756"/>
          </a:xfrm>
        </p:spPr>
        <p:txBody>
          <a:bodyPr lIns="228600" tIns="0" rIns="22860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800" b="1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9F32F4-D474-AA46-9DE4-6ED26394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2824843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1E37254-624E-6F4B-AF11-FA2EB81EE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1050925"/>
            <a:ext cx="4251325" cy="4957763"/>
          </a:xfrm>
        </p:spPr>
        <p:txBody>
          <a:bodyPr t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9865C6DA-08B3-44E3-954D-9685DBE82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433073"/>
            <a:ext cx="647317" cy="2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oom in quote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34C1D9A-5144-FD41-A4E5-9D84E378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2824843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B40B544-CE1D-6D47-804C-8797BE640E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1050925"/>
            <a:ext cx="4251325" cy="4957763"/>
          </a:xfrm>
        </p:spPr>
        <p:txBody>
          <a:bodyPr t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4E1BDC4F-516D-4B73-AB7F-B44D2AA49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433073"/>
            <a:ext cx="647317" cy="208999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575CEAE-C9C0-724B-BD5A-E63BBD755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300" y="3575957"/>
            <a:ext cx="4065814" cy="1975756"/>
          </a:xfrm>
        </p:spPr>
        <p:txBody>
          <a:bodyPr lIns="228600" tIns="0" rIns="22860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800" b="1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683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855AE6-128B-4E19-BB61-B18BDBF27721}"/>
              </a:ext>
            </a:extLst>
          </p:cNvPr>
          <p:cNvSpPr/>
          <p:nvPr/>
        </p:nvSpPr>
        <p:spPr>
          <a:xfrm>
            <a:off x="6172202" y="1825625"/>
            <a:ext cx="5505254" cy="43513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338FF-6DC8-4164-9566-A9C39057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457" y="1825625"/>
            <a:ext cx="557434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F9494F-5D46-40A3-8468-3A3D46D7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50525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9B3CB5C-7C76-4570-9EE3-BF0F2F818F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9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GRIS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855AE6-128B-4E19-BB61-B18BDBF27721}"/>
              </a:ext>
            </a:extLst>
          </p:cNvPr>
          <p:cNvSpPr/>
          <p:nvPr/>
        </p:nvSpPr>
        <p:spPr>
          <a:xfrm>
            <a:off x="6172202" y="1825625"/>
            <a:ext cx="5505254" cy="4351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8E92FE-597F-4555-971C-9A065103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A338FF-6DC8-4164-9566-A9C39057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457" y="1825625"/>
            <a:ext cx="557434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F9494F-5D46-40A3-8468-3A3D46D7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50525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9B3CB5C-7C76-4570-9EE3-BF0F2F818F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5457" y="869288"/>
            <a:ext cx="11232000" cy="36576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7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DD4DC9-7C1E-4D3E-BE0E-AB71A349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57" y="364867"/>
            <a:ext cx="11232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1BA13B-E81E-4C36-9C56-91C907CF8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9259"/>
            <a:ext cx="10515600" cy="4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19398-2F7C-48DC-AF44-321FDE594B27}"/>
              </a:ext>
            </a:extLst>
          </p:cNvPr>
          <p:cNvSpPr/>
          <p:nvPr/>
        </p:nvSpPr>
        <p:spPr bwMode="auto">
          <a:xfrm>
            <a:off x="0" y="6277708"/>
            <a:ext cx="12191999" cy="58029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658D60-4EC8-4CB4-9BF6-AC4762283362}"/>
              </a:ext>
            </a:extLst>
          </p:cNvPr>
          <p:cNvSpPr/>
          <p:nvPr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wtwco.com</a:t>
            </a:r>
          </a:p>
        </p:txBody>
      </p:sp>
      <p:pic>
        <p:nvPicPr>
          <p:cNvPr id="9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9207489C-3653-4DC6-8F21-5253383404D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6433073"/>
            <a:ext cx="647317" cy="20899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BBD7E12-3A3F-4616-9049-D963585E3D06}"/>
              </a:ext>
            </a:extLst>
          </p:cNvPr>
          <p:cNvSpPr txBox="1">
            <a:spLocks/>
          </p:cNvSpPr>
          <p:nvPr/>
        </p:nvSpPr>
        <p:spPr>
          <a:xfrm>
            <a:off x="457200" y="6530171"/>
            <a:ext cx="59436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WTW. All rights reserved. Proprietary and Confidential. For WTW and WTW client use only. Not suitable for unintended purpose or use by unauthorized recipient.</a:t>
            </a:r>
          </a:p>
          <a:p>
            <a:pPr lvl="6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5932DA-D360-49F7-BA60-CA634F8531D9}"/>
              </a:ext>
            </a:extLst>
          </p:cNvPr>
          <p:cNvSpPr txBox="1">
            <a:spLocks/>
          </p:cNvSpPr>
          <p:nvPr/>
        </p:nvSpPr>
        <p:spPr>
          <a:xfrm>
            <a:off x="11371070" y="6401070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fr-FR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705" r:id="rId3"/>
    <p:sldLayoutId id="2147483706" r:id="rId4"/>
    <p:sldLayoutId id="2147483709" r:id="rId5"/>
    <p:sldLayoutId id="2147483707" r:id="rId6"/>
    <p:sldLayoutId id="2147483708" r:id="rId7"/>
    <p:sldLayoutId id="2147483694" r:id="rId8"/>
    <p:sldLayoutId id="2147483710" r:id="rId9"/>
    <p:sldLayoutId id="2147483711" r:id="rId10"/>
    <p:sldLayoutId id="2147483700" r:id="rId11"/>
    <p:sldLayoutId id="2147483695" r:id="rId12"/>
    <p:sldLayoutId id="2147483696" r:id="rId13"/>
    <p:sldLayoutId id="2147483699" r:id="rId14"/>
    <p:sldLayoutId id="2147483698" r:id="rId15"/>
    <p:sldLayoutId id="2147483697" r:id="rId16"/>
    <p:sldLayoutId id="2147483691" r:id="rId17"/>
    <p:sldLayoutId id="2147483701" r:id="rId18"/>
    <p:sldLayoutId id="2147483702" r:id="rId19"/>
    <p:sldLayoutId id="2147483703" r:id="rId20"/>
    <p:sldLayoutId id="214748370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9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669" r:id="rId3"/>
    <p:sldLayoutId id="2147483675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193E2DC-67FE-487D-8999-B2F475B5D5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682" y="6024988"/>
            <a:ext cx="1853508" cy="5966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1ACE15-D2A5-46F9-8C92-DF1517A06A63}"/>
              </a:ext>
            </a:extLst>
          </p:cNvPr>
          <p:cNvSpPr/>
          <p:nvPr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wtwco.com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C78ED6D-8A11-4A6B-BA58-3B7E62823054}"/>
              </a:ext>
            </a:extLst>
          </p:cNvPr>
          <p:cNvSpPr txBox="1">
            <a:spLocks/>
          </p:cNvSpPr>
          <p:nvPr/>
        </p:nvSpPr>
        <p:spPr>
          <a:xfrm>
            <a:off x="457200" y="6530171"/>
            <a:ext cx="594360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 defTabSz="914400" rtl="0" eaLnBrk="1" latinLnBrk="0" hangingPunct="1">
              <a:tabLst/>
              <a:defRPr sz="600" b="0" i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2022 WTW. All rights reserved. Proprietary and Confidential. For WTW and WTW client use only. Not suitable for unintended purpose or use by unauthorized recipient.</a:t>
            </a:r>
          </a:p>
          <a:p>
            <a:pPr lvl="6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8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emf"/><Relationship Id="rId11" Type="http://schemas.openxmlformats.org/officeDocument/2006/relationships/image" Target="../media/image39.emf"/><Relationship Id="rId5" Type="http://schemas.openxmlformats.org/officeDocument/2006/relationships/image" Target="../media/image34.emf"/><Relationship Id="rId10" Type="http://schemas.openxmlformats.org/officeDocument/2006/relationships/hyperlink" Target="https://ffc.grassavoye.com/" TargetMode="External"/><Relationship Id="rId4" Type="http://schemas.openxmlformats.org/officeDocument/2006/relationships/image" Target="../media/image33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net.fr/documentation/Document?id=CODE_CSPO_ARTI_L321-7&amp;FromId=X1008" TargetMode="External"/><Relationship Id="rId7" Type="http://schemas.openxmlformats.org/officeDocument/2006/relationships/hyperlink" Target="https://www.elnet.fr/documentation/Document?id=CODE_CSPO_ARTI_A331-25&amp;FromId=X1008" TargetMode="External"/><Relationship Id="rId2" Type="http://schemas.openxmlformats.org/officeDocument/2006/relationships/hyperlink" Target="https://www.elnet.fr/documentation/Document?id=CODE_CSPO_ARTI_L321-1&amp;FromId=X1008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elnet.fr/documentation/Document?id=CODE_CSPO_ARTI_R331-10&amp;FromId=X1008" TargetMode="External"/><Relationship Id="rId5" Type="http://schemas.openxmlformats.org/officeDocument/2006/relationships/hyperlink" Target="https://www.elnet.fr/documentation/Document?id=CODE_CSPO_ARTI_D321-1&amp;FromId=X1008" TargetMode="External"/><Relationship Id="rId4" Type="http://schemas.openxmlformats.org/officeDocument/2006/relationships/hyperlink" Target="https://www.elnet.fr/documentation/Document?id=CODE_CSPO_ARTI_L331-9&amp;FromId=X100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F30F7BDC-15BD-9EB1-AC05-A0273729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r>
              <a:rPr lang="fr-FR" dirty="0"/>
              <a:t>Congrès FFC 2023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FDAC83F-011E-0B3B-2A57-BBCE0F0DCD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assurances clubs/comités et licenciés FFC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270CF6C-6BC7-7004-628A-66F7292A6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25/02/2023</a:t>
            </a:r>
          </a:p>
        </p:txBody>
      </p:sp>
      <p:pic>
        <p:nvPicPr>
          <p:cNvPr id="17" name="Espace réservé pour une image  16" descr="Une image contenant extérieur, vélo&#10;&#10;Description générée automatiquement">
            <a:extLst>
              <a:ext uri="{FF2B5EF4-FFF2-40B4-BE49-F238E27FC236}">
                <a16:creationId xmlns:a16="http://schemas.microsoft.com/office/drawing/2014/main" id="{51C80EF7-9A0D-0CA7-6A36-547061982F8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b="5817"/>
          <a:stretch>
            <a:fillRect/>
          </a:stretch>
        </p:blipFill>
        <p:spPr/>
      </p:pic>
      <p:pic>
        <p:nvPicPr>
          <p:cNvPr id="20" name="Picture 8" descr="C:\Users\BGEA\AppData\Local\Microsoft\Windows\Temporary Internet Files\Content.Outlook\IFYBMSXE\logo FFC.JPG">
            <a:extLst>
              <a:ext uri="{FF2B5EF4-FFF2-40B4-BE49-F238E27FC236}">
                <a16:creationId xmlns:a16="http://schemas.microsoft.com/office/drawing/2014/main" id="{4DD2A424-B490-E4FC-77FA-168605D09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13" y="3841857"/>
            <a:ext cx="1788676" cy="115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72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6815BF4-FC2B-A8F3-55AD-1E0C46248D06}"/>
              </a:ext>
            </a:extLst>
          </p:cNvPr>
          <p:cNvSpPr txBox="1"/>
          <p:nvPr/>
        </p:nvSpPr>
        <p:spPr>
          <a:xfrm>
            <a:off x="273516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2 - Les Assurances complémentaires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BD2ABB-6BEA-65BF-2937-FCFB8C33C48F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01806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E9541D98-E5FD-CA20-9DB5-4E0BCC1DA826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LES CLUBS ET COMITES</a:t>
            </a:r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0306916D-E06C-8E0B-0CE0-13EE57A5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558" y="1886622"/>
            <a:ext cx="2879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chemeClr val="tx2">
                    <a:lumMod val="75000"/>
                  </a:schemeClr>
                </a:solidFill>
              </a:rPr>
              <a:t>La vie d’organisateur</a:t>
            </a:r>
            <a:endParaRPr lang="fr-FR" altLang="fr-FR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3ED03-B6BD-5079-F4C4-393154F69819}"/>
              </a:ext>
            </a:extLst>
          </p:cNvPr>
          <p:cNvSpPr/>
          <p:nvPr/>
        </p:nvSpPr>
        <p:spPr>
          <a:xfrm>
            <a:off x="465325" y="2220362"/>
            <a:ext cx="3519428" cy="798156"/>
          </a:xfrm>
          <a:prstGeom prst="rect">
            <a:avLst/>
          </a:prstGeom>
          <a:solidFill>
            <a:srgbClr val="1B97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Bénévoles / Participants Non Licenciés et Epreuves de masse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4BC49-0FC2-67EB-559A-BB2565C300A3}"/>
              </a:ext>
            </a:extLst>
          </p:cNvPr>
          <p:cNvSpPr/>
          <p:nvPr/>
        </p:nvSpPr>
        <p:spPr>
          <a:xfrm>
            <a:off x="4215386" y="2209538"/>
            <a:ext cx="3519428" cy="808978"/>
          </a:xfrm>
          <a:prstGeom prst="rect">
            <a:avLst/>
          </a:prstGeom>
          <a:solidFill>
            <a:srgbClr val="1B97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Rachat de franchise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4133EE-78E3-F083-4F4A-E97FDAA45F73}"/>
              </a:ext>
            </a:extLst>
          </p:cNvPr>
          <p:cNvSpPr/>
          <p:nvPr/>
        </p:nvSpPr>
        <p:spPr>
          <a:xfrm>
            <a:off x="7976614" y="2220362"/>
            <a:ext cx="3519427" cy="798155"/>
          </a:xfrm>
          <a:prstGeom prst="rect">
            <a:avLst/>
          </a:prstGeom>
          <a:solidFill>
            <a:srgbClr val="1B97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Véhicules suiveurs prêtés temporairement</a:t>
            </a:r>
          </a:p>
        </p:txBody>
      </p:sp>
      <p:pic>
        <p:nvPicPr>
          <p:cNvPr id="2" name="Graphique 1" descr="Cyclisme avec un remplissage uni">
            <a:extLst>
              <a:ext uri="{FF2B5EF4-FFF2-40B4-BE49-F238E27FC236}">
                <a16:creationId xmlns:a16="http://schemas.microsoft.com/office/drawing/2014/main" id="{858A17B4-D1D9-F760-5CD8-C85910EBC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3221" y="1020128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E4A8FB-55CB-93EE-C2AA-6BE4F23EC8ED}"/>
              </a:ext>
            </a:extLst>
          </p:cNvPr>
          <p:cNvSpPr/>
          <p:nvPr/>
        </p:nvSpPr>
        <p:spPr>
          <a:xfrm>
            <a:off x="465325" y="3065206"/>
            <a:ext cx="3519428" cy="2788917"/>
          </a:xfrm>
          <a:prstGeom prst="rect">
            <a:avLst/>
          </a:prstGeom>
          <a:solidFill>
            <a:srgbClr val="B1E0F5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Couvre la garantie individuelle accident des participants occasionnels non licenciés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Selon l’option choisie :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+ assistance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+ perte de revenu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F5C6D-0F57-FAB9-65C7-2C279BAE737A}"/>
              </a:ext>
            </a:extLst>
          </p:cNvPr>
          <p:cNvSpPr/>
          <p:nvPr/>
        </p:nvSpPr>
        <p:spPr>
          <a:xfrm>
            <a:off x="4215386" y="3065207"/>
            <a:ext cx="3519428" cy="2788917"/>
          </a:xfrm>
          <a:prstGeom prst="rect">
            <a:avLst/>
          </a:prstGeom>
          <a:solidFill>
            <a:srgbClr val="B1E0F5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Permet à l’organisateur de l’épreuve de réduire la franchise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« dommages tous accidents incendie et vol » de 1 000 € à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230 €.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4B6955-4FE4-024E-26B4-8C807D87BE83}"/>
              </a:ext>
            </a:extLst>
          </p:cNvPr>
          <p:cNvSpPr/>
          <p:nvPr/>
        </p:nvSpPr>
        <p:spPr>
          <a:xfrm>
            <a:off x="7976615" y="3065207"/>
            <a:ext cx="3519428" cy="2788917"/>
          </a:xfrm>
          <a:prstGeom prst="rect">
            <a:avLst/>
          </a:prstGeom>
          <a:solidFill>
            <a:srgbClr val="B1E0F5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Couvre les véhicules prêtés temporairement pour l’organisations des épreuves et les parcours hors épreuves.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7B8FF1-6ECD-94C0-7D2D-3FD2F56AC3D5}"/>
              </a:ext>
            </a:extLst>
          </p:cNvPr>
          <p:cNvSpPr txBox="1"/>
          <p:nvPr/>
        </p:nvSpPr>
        <p:spPr>
          <a:xfrm>
            <a:off x="1260347" y="3096967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5DA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 OPTION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5D6DC8-FA77-0E26-2014-4511AD494823}"/>
              </a:ext>
            </a:extLst>
          </p:cNvPr>
          <p:cNvSpPr txBox="1"/>
          <p:nvPr/>
        </p:nvSpPr>
        <p:spPr>
          <a:xfrm>
            <a:off x="4915728" y="3096967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5DA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 OPTION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3FF670-9364-E04C-6B5B-00AF828733C5}"/>
              </a:ext>
            </a:extLst>
          </p:cNvPr>
          <p:cNvSpPr txBox="1"/>
          <p:nvPr/>
        </p:nvSpPr>
        <p:spPr>
          <a:xfrm>
            <a:off x="8771635" y="3096967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5DA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 OPTION</a:t>
            </a:r>
          </a:p>
        </p:txBody>
      </p:sp>
    </p:spTree>
    <p:extLst>
      <p:ext uri="{BB962C8B-B14F-4D97-AF65-F5344CB8AC3E}">
        <p14:creationId xmlns:p14="http://schemas.microsoft.com/office/powerpoint/2010/main" val="35545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4" grpId="0" animBg="1"/>
      <p:bldP spid="6" grpId="0" animBg="1"/>
      <p:bldP spid="10" grpId="0" animBg="1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C038DB1E-5820-4B6B-4E5C-E8B2B1038843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LES LICENCIES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8565D9-3E5E-9C84-E34B-B0EA315A434C}"/>
              </a:ext>
            </a:extLst>
          </p:cNvPr>
          <p:cNvSpPr txBox="1"/>
          <p:nvPr/>
        </p:nvSpPr>
        <p:spPr>
          <a:xfrm>
            <a:off x="298683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- Les Assurances comprises en garantie de base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0BE6A6B-B3D1-30AA-ADCF-AA54C1579C40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01806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84AEAE4-7156-1F2E-DA0B-F1926F883507}"/>
              </a:ext>
            </a:extLst>
          </p:cNvPr>
          <p:cNvSpPr/>
          <p:nvPr/>
        </p:nvSpPr>
        <p:spPr>
          <a:xfrm>
            <a:off x="371388" y="1543878"/>
            <a:ext cx="2206540" cy="1042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Responsabilité Civile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F05E5A-DB4D-9BAF-D7B3-DD9A114DEFF0}"/>
              </a:ext>
            </a:extLst>
          </p:cNvPr>
          <p:cNvSpPr/>
          <p:nvPr/>
        </p:nvSpPr>
        <p:spPr>
          <a:xfrm>
            <a:off x="2577928" y="1543877"/>
            <a:ext cx="4462502" cy="1035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OK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Cette assurance permet de prendre en charge les préjudices que vous </a:t>
            </a:r>
            <a:r>
              <a:rPr lang="fr-FR" sz="1200" b="1" dirty="0">
                <a:solidFill>
                  <a:schemeClr val="tx1"/>
                </a:solidFill>
              </a:rPr>
              <a:t>occasionnez à des tiers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8595ED-7C58-1FD8-8D93-107F0EC48CCD}"/>
              </a:ext>
            </a:extLst>
          </p:cNvPr>
          <p:cNvSpPr/>
          <p:nvPr/>
        </p:nvSpPr>
        <p:spPr>
          <a:xfrm>
            <a:off x="371388" y="2982157"/>
            <a:ext cx="2206541" cy="10420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Individuelle Accidents Corporelle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04BE0-BB95-8EF3-9F5D-68117AE3EF94}"/>
              </a:ext>
            </a:extLst>
          </p:cNvPr>
          <p:cNvSpPr/>
          <p:nvPr/>
        </p:nvSpPr>
        <p:spPr>
          <a:xfrm>
            <a:off x="2577928" y="2968168"/>
            <a:ext cx="4462502" cy="1056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5"/>
                </a:solidFill>
              </a:rPr>
              <a:t>OK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Cette assurance permet de prendre en charge les </a:t>
            </a:r>
            <a:r>
              <a:rPr lang="fr-FR" sz="1200" b="1" dirty="0">
                <a:solidFill>
                  <a:schemeClr val="tx1"/>
                </a:solidFill>
              </a:rPr>
              <a:t>conséquences corporelles </a:t>
            </a:r>
            <a:r>
              <a:rPr lang="fr-FR" sz="1200" dirty="0">
                <a:solidFill>
                  <a:schemeClr val="tx1"/>
                </a:solidFill>
              </a:rPr>
              <a:t>d’un accident.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92ECC9-E6B0-AC45-5102-F9F8ABC936FC}"/>
              </a:ext>
            </a:extLst>
          </p:cNvPr>
          <p:cNvSpPr/>
          <p:nvPr/>
        </p:nvSpPr>
        <p:spPr>
          <a:xfrm>
            <a:off x="389016" y="4453182"/>
            <a:ext cx="2206542" cy="1091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Assistance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6771FE-892C-930A-1708-528731CAD742}"/>
              </a:ext>
            </a:extLst>
          </p:cNvPr>
          <p:cNvSpPr/>
          <p:nvPr/>
        </p:nvSpPr>
        <p:spPr>
          <a:xfrm>
            <a:off x="2595557" y="4453183"/>
            <a:ext cx="4462503" cy="10913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OK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Numéro à contacter en cas d’urgence pour les rapatriements ou les frais médicaux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Cette garantie permet également d’obtenir un soutien psychologique en cas de survenance d’un événement traumatisant  </a:t>
            </a:r>
          </a:p>
        </p:txBody>
      </p:sp>
      <p:pic>
        <p:nvPicPr>
          <p:cNvPr id="15" name="Graphique 14" descr="Globe terrestre : Asie avec un remplissage uni">
            <a:extLst>
              <a:ext uri="{FF2B5EF4-FFF2-40B4-BE49-F238E27FC236}">
                <a16:creationId xmlns:a16="http://schemas.microsoft.com/office/drawing/2014/main" id="{A7D55B26-5945-8D30-1834-8A48321F4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5398" y="1494356"/>
            <a:ext cx="914400" cy="9144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3997980-F10D-56CE-2D60-C51CB701438E}"/>
              </a:ext>
            </a:extLst>
          </p:cNvPr>
          <p:cNvSpPr txBox="1"/>
          <p:nvPr/>
        </p:nvSpPr>
        <p:spPr>
          <a:xfrm>
            <a:off x="8408292" y="1184232"/>
            <a:ext cx="324815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0070C0"/>
                </a:solidFill>
                <a:latin typeface="Arial" charset="0"/>
                <a:cs typeface="Arial" charset="0"/>
              </a:rPr>
              <a:t>Où suis-je couvert</a:t>
            </a:r>
            <a:r>
              <a:rPr lang="fr-FR" sz="1000" b="1" dirty="0">
                <a:solidFill>
                  <a:srgbClr val="0070C0"/>
                </a:solidFill>
                <a:latin typeface="Arial" charset="0"/>
                <a:cs typeface="Arial" charset="0"/>
              </a:rPr>
              <a:t>?</a:t>
            </a:r>
          </a:p>
          <a:p>
            <a:pPr algn="just">
              <a:defRPr/>
            </a:pPr>
            <a:endParaRPr lang="fr-FR" sz="1000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fr-FR" sz="1000" dirty="0">
              <a:latin typeface="Arial" charset="0"/>
              <a:cs typeface="Arial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charset="0"/>
                <a:cs typeface="Arial" charset="0"/>
              </a:rPr>
              <a:t>Monde Entier lorsque je participe à une manifestation FFC ou UCI.</a:t>
            </a:r>
          </a:p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charset="0"/>
                <a:cs typeface="Arial" charset="0"/>
              </a:rPr>
              <a:t>Union Européenne et Outre Mer dans le cadre des entrainements</a:t>
            </a:r>
            <a:r>
              <a:rPr lang="fr-FR" sz="13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1" name="Picture 30">
            <a:extLst>
              <a:ext uri="{FF2B5EF4-FFF2-40B4-BE49-F238E27FC236}">
                <a16:creationId xmlns:a16="http://schemas.microsoft.com/office/drawing/2014/main" id="{CBAA2F06-60A1-4566-E36B-4D2A54A098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2460" y="2968168"/>
            <a:ext cx="637904" cy="85751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11B08AD-675B-09CA-7676-426108CD6D78}"/>
              </a:ext>
            </a:extLst>
          </p:cNvPr>
          <p:cNvSpPr txBox="1"/>
          <p:nvPr/>
        </p:nvSpPr>
        <p:spPr>
          <a:xfrm>
            <a:off x="8438787" y="2796758"/>
            <a:ext cx="3248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fr-FR" altLang="fr-FR" sz="1200" b="1" dirty="0">
                <a:solidFill>
                  <a:srgbClr val="0070C0"/>
                </a:solidFill>
                <a:latin typeface="Arial" charset="0"/>
                <a:cs typeface="Arial" charset="0"/>
              </a:rPr>
              <a:t>A partir de quand ma licence FFC me protège-t-elle?</a:t>
            </a:r>
          </a:p>
          <a:p>
            <a:pPr algn="ctr">
              <a:spcAft>
                <a:spcPct val="0"/>
              </a:spcAft>
            </a:pPr>
            <a:endParaRPr lang="fr-FR" altLang="fr-FR" sz="12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just">
              <a:spcAft>
                <a:spcPct val="0"/>
              </a:spcAft>
            </a:pPr>
            <a:r>
              <a:rPr lang="fr-FR" altLang="fr-FR" sz="1200" dirty="0">
                <a:latin typeface="Arial" charset="0"/>
                <a:cs typeface="Arial" charset="0"/>
              </a:rPr>
              <a:t>Les garanties sont acquises dès la saisie sur le site FFC, ou à 0h le jour de réception par le comité de la demande de licence.</a:t>
            </a:r>
          </a:p>
        </p:txBody>
      </p:sp>
      <p:pic>
        <p:nvPicPr>
          <p:cNvPr id="26" name="Graphique 25" descr="Cyclisme avec un remplissage uni">
            <a:extLst>
              <a:ext uri="{FF2B5EF4-FFF2-40B4-BE49-F238E27FC236}">
                <a16:creationId xmlns:a16="http://schemas.microsoft.com/office/drawing/2014/main" id="{CAF8A383-4282-491C-CF3B-3672F50F0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5398" y="4711766"/>
            <a:ext cx="914400" cy="9144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2B599416-A4A6-40DA-748C-23F0775063EA}"/>
              </a:ext>
            </a:extLst>
          </p:cNvPr>
          <p:cNvSpPr txBox="1"/>
          <p:nvPr/>
        </p:nvSpPr>
        <p:spPr>
          <a:xfrm>
            <a:off x="8350270" y="4211121"/>
            <a:ext cx="336419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0070C0"/>
                </a:solidFill>
                <a:latin typeface="Arial" charset="0"/>
                <a:cs typeface="Arial" charset="0"/>
              </a:rPr>
              <a:t>Quel usage est couvert par ma licence FFC?</a:t>
            </a:r>
          </a:p>
          <a:p>
            <a:pPr algn="just">
              <a:defRPr/>
            </a:pPr>
            <a:endParaRPr lang="fr-FR" sz="10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552450" lvl="3" indent="-285750"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charset="0"/>
                <a:cs typeface="Arial" charset="0"/>
              </a:rPr>
              <a:t>Les compétitions,</a:t>
            </a:r>
          </a:p>
          <a:p>
            <a:pPr marL="552450" lvl="3" indent="-285750"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charset="0"/>
                <a:cs typeface="Arial" charset="0"/>
              </a:rPr>
              <a:t>Les manifestations et entrainements collectifs organisés par la FFC,</a:t>
            </a:r>
          </a:p>
          <a:p>
            <a:pPr marL="552450" lvl="3" indent="-285750"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charset="0"/>
                <a:cs typeface="Arial" charset="0"/>
              </a:rPr>
              <a:t>Les entrainements individuels,</a:t>
            </a:r>
          </a:p>
          <a:p>
            <a:pPr marL="552450" lvl="3" indent="-285750"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latin typeface="Arial" charset="0"/>
                <a:cs typeface="Arial" charset="0"/>
              </a:rPr>
              <a:t>La participation aux épreuves ou manifestations, sportives ou non, organisées par une Fédération affiliée à l’UCI</a:t>
            </a:r>
          </a:p>
        </p:txBody>
      </p:sp>
    </p:spTree>
    <p:extLst>
      <p:ext uri="{BB962C8B-B14F-4D97-AF65-F5344CB8AC3E}">
        <p14:creationId xmlns:p14="http://schemas.microsoft.com/office/powerpoint/2010/main" val="612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C038DB1E-5820-4B6B-4E5C-E8B2B1038843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LES LICENCIES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0369DE-6198-0A45-E342-0D5C60C8BA31}"/>
              </a:ext>
            </a:extLst>
          </p:cNvPr>
          <p:cNvSpPr txBox="1"/>
          <p:nvPr/>
        </p:nvSpPr>
        <p:spPr>
          <a:xfrm>
            <a:off x="273516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- Les Assurances complémentaires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93F4FDC-9DD8-CAD3-5E2B-E8B7F542C2D7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01806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433254B-2E44-EEA9-F35E-27BE6D1CA760}"/>
              </a:ext>
            </a:extLst>
          </p:cNvPr>
          <p:cNvSpPr/>
          <p:nvPr/>
        </p:nvSpPr>
        <p:spPr>
          <a:xfrm>
            <a:off x="563196" y="1746505"/>
            <a:ext cx="4205287" cy="13371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Individuelle Accidents Corporelle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F8328-FF65-77AC-7B19-B50880D251B0}"/>
              </a:ext>
            </a:extLst>
          </p:cNvPr>
          <p:cNvSpPr/>
          <p:nvPr/>
        </p:nvSpPr>
        <p:spPr>
          <a:xfrm>
            <a:off x="4869069" y="1746505"/>
            <a:ext cx="6690877" cy="13371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EN OPTION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Des assurances complémentaires permettent d’améliorer votre couverture.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Par exemple, les pertes de revenus en cas d’arrêt de travail ne sont pas compris dans la garantie de base.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0639A6-0931-AAC4-5246-78668C895C39}"/>
              </a:ext>
            </a:extLst>
          </p:cNvPr>
          <p:cNvSpPr/>
          <p:nvPr/>
        </p:nvSpPr>
        <p:spPr>
          <a:xfrm>
            <a:off x="563197" y="3255264"/>
            <a:ext cx="4205287" cy="1449088"/>
          </a:xfrm>
          <a:prstGeom prst="rect">
            <a:avLst/>
          </a:prstGeom>
          <a:solidFill>
            <a:srgbClr val="1B9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Assurance du matériel cycliste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305F5-7F23-71FE-D712-EA25B7F20F27}"/>
              </a:ext>
            </a:extLst>
          </p:cNvPr>
          <p:cNvSpPr/>
          <p:nvPr/>
        </p:nvSpPr>
        <p:spPr>
          <a:xfrm>
            <a:off x="4869069" y="3255264"/>
            <a:ext cx="6690876" cy="1449088"/>
          </a:xfrm>
          <a:prstGeom prst="rect">
            <a:avLst/>
          </a:prstGeom>
          <a:solidFill>
            <a:srgbClr val="B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1B97CF"/>
                </a:solidFill>
              </a:rPr>
              <a:t>EN OPTION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Le matériel cycliste (vélo + accessoires) n’est pas couvert directement avec la licence. Nous avons néanmoins négocié des garanties et tarifs avantageux pour couvrir votre précieux matériel. </a:t>
            </a:r>
          </a:p>
        </p:txBody>
      </p:sp>
    </p:spTree>
    <p:extLst>
      <p:ext uri="{BB962C8B-B14F-4D97-AF65-F5344CB8AC3E}">
        <p14:creationId xmlns:p14="http://schemas.microsoft.com/office/powerpoint/2010/main" val="28340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B06CE3-5F7A-8CFD-8FDB-EC1A756C5F0F}"/>
              </a:ext>
            </a:extLst>
          </p:cNvPr>
          <p:cNvSpPr/>
          <p:nvPr/>
        </p:nvSpPr>
        <p:spPr>
          <a:xfrm>
            <a:off x="561438" y="1148977"/>
            <a:ext cx="2510540" cy="3143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Vous avez une question ou besoin d’un renseignement ?</a:t>
            </a:r>
          </a:p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1400" b="1" dirty="0">
                <a:solidFill>
                  <a:schemeClr val="accent1"/>
                </a:solidFill>
              </a:rPr>
              <a:t> </a:t>
            </a:r>
          </a:p>
          <a:p>
            <a:pPr algn="ctr">
              <a:defRPr/>
            </a:pP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038DB1E-5820-4B6B-4E5C-E8B2B1038843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>
            <a:defPPr>
              <a:defRPr lang="fr-FR"/>
            </a:defPPr>
            <a:lvl1pPr algn="ctr">
              <a:spcAft>
                <a:spcPts val="600"/>
              </a:spcAft>
              <a:defRPr sz="2400" b="1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r>
              <a:rPr lang="en-US" dirty="0"/>
              <a:t>Nous contacter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E654BA4-CD67-1172-92F3-9E0CB1E6A94E}"/>
              </a:ext>
            </a:extLst>
          </p:cNvPr>
          <p:cNvSpPr txBox="1"/>
          <p:nvPr/>
        </p:nvSpPr>
        <p:spPr>
          <a:xfrm>
            <a:off x="295712" y="55399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 Fiche récapitulative des coordonnées utiles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DF8E9C7-2801-763C-AEEC-68FD97035128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01806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6">
            <a:extLst>
              <a:ext uri="{FF2B5EF4-FFF2-40B4-BE49-F238E27FC236}">
                <a16:creationId xmlns:a16="http://schemas.microsoft.com/office/drawing/2014/main" id="{E1D9F206-D6D2-D64D-5773-6C0B50A9F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8834" y="1257337"/>
            <a:ext cx="1108726" cy="952867"/>
          </a:xfrm>
          <a:prstGeom prst="rect">
            <a:avLst/>
          </a:prstGeom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E7F75A15-8E20-3AD3-6ED0-D273F12F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2265" y="3746133"/>
            <a:ext cx="208889" cy="360000"/>
          </a:xfrm>
          <a:prstGeom prst="rect">
            <a:avLst/>
          </a:prstGeom>
        </p:spPr>
      </p:pic>
      <p:pic>
        <p:nvPicPr>
          <p:cNvPr id="9" name="Picture 61">
            <a:extLst>
              <a:ext uri="{FF2B5EF4-FFF2-40B4-BE49-F238E27FC236}">
                <a16:creationId xmlns:a16="http://schemas.microsoft.com/office/drawing/2014/main" id="{7EF38BC7-DA30-C890-6654-6E5AFEA26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5177" y="3159488"/>
            <a:ext cx="583067" cy="360000"/>
          </a:xfrm>
          <a:prstGeom prst="rect">
            <a:avLst/>
          </a:prstGeom>
        </p:spPr>
      </p:pic>
      <p:pic>
        <p:nvPicPr>
          <p:cNvPr id="10" name="Picture 34">
            <a:extLst>
              <a:ext uri="{FF2B5EF4-FFF2-40B4-BE49-F238E27FC236}">
                <a16:creationId xmlns:a16="http://schemas.microsoft.com/office/drawing/2014/main" id="{5127C2C0-D9FD-B541-C93F-A56F110CA1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8923" y="3173317"/>
            <a:ext cx="355384" cy="360000"/>
          </a:xfrm>
          <a:prstGeom prst="rect">
            <a:avLst/>
          </a:prstGeom>
        </p:spPr>
      </p:pic>
      <p:pic>
        <p:nvPicPr>
          <p:cNvPr id="11" name="Picture 81">
            <a:extLst>
              <a:ext uri="{FF2B5EF4-FFF2-40B4-BE49-F238E27FC236}">
                <a16:creationId xmlns:a16="http://schemas.microsoft.com/office/drawing/2014/main" id="{544DF278-749D-D382-2143-DF5DC94A8F7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842" y="3173317"/>
            <a:ext cx="426316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FC5F24-AF53-F6AF-3EC8-ACB58016DDFA}"/>
              </a:ext>
            </a:extLst>
          </p:cNvPr>
          <p:cNvSpPr/>
          <p:nvPr/>
        </p:nvSpPr>
        <p:spPr>
          <a:xfrm>
            <a:off x="3497369" y="1147953"/>
            <a:ext cx="2426650" cy="3144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Vous souhaitez Souscrire une assurance ?</a:t>
            </a:r>
          </a:p>
        </p:txBody>
      </p:sp>
      <p:pic>
        <p:nvPicPr>
          <p:cNvPr id="13" name="Picture 86">
            <a:extLst>
              <a:ext uri="{FF2B5EF4-FFF2-40B4-BE49-F238E27FC236}">
                <a16:creationId xmlns:a16="http://schemas.microsoft.com/office/drawing/2014/main" id="{ACC72088-53F1-1EB6-340C-BCC431F135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63061" y="1423493"/>
            <a:ext cx="699718" cy="871191"/>
          </a:xfrm>
          <a:prstGeom prst="rect">
            <a:avLst/>
          </a:prstGeom>
        </p:spPr>
      </p:pic>
      <p:pic>
        <p:nvPicPr>
          <p:cNvPr id="15" name="Picture 61">
            <a:extLst>
              <a:ext uri="{FF2B5EF4-FFF2-40B4-BE49-F238E27FC236}">
                <a16:creationId xmlns:a16="http://schemas.microsoft.com/office/drawing/2014/main" id="{F1AC9F3A-9B9F-7CD3-56DF-508DB7860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7712" y="3173317"/>
            <a:ext cx="583067" cy="360000"/>
          </a:xfrm>
          <a:prstGeom prst="rect">
            <a:avLst/>
          </a:prstGeom>
        </p:spPr>
      </p:pic>
      <p:pic>
        <p:nvPicPr>
          <p:cNvPr id="16" name="Picture 81">
            <a:extLst>
              <a:ext uri="{FF2B5EF4-FFF2-40B4-BE49-F238E27FC236}">
                <a16:creationId xmlns:a16="http://schemas.microsoft.com/office/drawing/2014/main" id="{D25A504D-3266-3FEE-B6AC-CE6646C76DB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2308" y="3183511"/>
            <a:ext cx="426316" cy="36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EEA44CB-5345-19AF-A5CC-98E5AFD35CE3}"/>
              </a:ext>
            </a:extLst>
          </p:cNvPr>
          <p:cNvSpPr/>
          <p:nvPr/>
        </p:nvSpPr>
        <p:spPr>
          <a:xfrm>
            <a:off x="6302358" y="1143750"/>
            <a:ext cx="2426650" cy="3148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Vous avez besoin d’une attestation d’assurance ?</a:t>
            </a:r>
          </a:p>
        </p:txBody>
      </p:sp>
      <p:pic>
        <p:nvPicPr>
          <p:cNvPr id="18" name="Picture 79">
            <a:extLst>
              <a:ext uri="{FF2B5EF4-FFF2-40B4-BE49-F238E27FC236}">
                <a16:creationId xmlns:a16="http://schemas.microsoft.com/office/drawing/2014/main" id="{DF5A8BDA-47F8-8F3F-FD82-3C81E5AD9C8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6679" y="1395940"/>
            <a:ext cx="713586" cy="864290"/>
          </a:xfrm>
          <a:prstGeom prst="rect">
            <a:avLst/>
          </a:prstGeom>
        </p:spPr>
      </p:pic>
      <p:pic>
        <p:nvPicPr>
          <p:cNvPr id="19" name="Picture 34">
            <a:extLst>
              <a:ext uri="{FF2B5EF4-FFF2-40B4-BE49-F238E27FC236}">
                <a16:creationId xmlns:a16="http://schemas.microsoft.com/office/drawing/2014/main" id="{7193B9AB-9009-E6FF-DE3C-865E5C63CE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4138" y="3206963"/>
            <a:ext cx="355384" cy="360000"/>
          </a:xfrm>
          <a:prstGeom prst="rect">
            <a:avLst/>
          </a:prstGeom>
        </p:spPr>
      </p:pic>
      <p:pic>
        <p:nvPicPr>
          <p:cNvPr id="20" name="Picture 81">
            <a:extLst>
              <a:ext uri="{FF2B5EF4-FFF2-40B4-BE49-F238E27FC236}">
                <a16:creationId xmlns:a16="http://schemas.microsoft.com/office/drawing/2014/main" id="{389CAC0E-E69C-A8C1-A059-6A5BFDDEA7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7746" y="3206963"/>
            <a:ext cx="426316" cy="360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9E0C132-958D-CA62-B862-C8680D0854DE}"/>
              </a:ext>
            </a:extLst>
          </p:cNvPr>
          <p:cNvSpPr/>
          <p:nvPr/>
        </p:nvSpPr>
        <p:spPr>
          <a:xfrm>
            <a:off x="9203912" y="1147955"/>
            <a:ext cx="2426650" cy="3144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</a:rPr>
              <a:t>Vous avez un sinistre à déclarer ?</a:t>
            </a:r>
          </a:p>
        </p:txBody>
      </p:sp>
      <p:pic>
        <p:nvPicPr>
          <p:cNvPr id="22" name="Picture 64">
            <a:extLst>
              <a:ext uri="{FF2B5EF4-FFF2-40B4-BE49-F238E27FC236}">
                <a16:creationId xmlns:a16="http://schemas.microsoft.com/office/drawing/2014/main" id="{056D36B9-D14A-E76A-196A-2F73345A1C7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15182" y="1423493"/>
            <a:ext cx="537984" cy="836737"/>
          </a:xfrm>
          <a:prstGeom prst="rect">
            <a:avLst/>
          </a:prstGeom>
        </p:spPr>
      </p:pic>
      <p:pic>
        <p:nvPicPr>
          <p:cNvPr id="23" name="Picture 61">
            <a:extLst>
              <a:ext uri="{FF2B5EF4-FFF2-40B4-BE49-F238E27FC236}">
                <a16:creationId xmlns:a16="http://schemas.microsoft.com/office/drawing/2014/main" id="{EACCA8B5-268D-9231-D9AF-03FA83EB5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9462" y="3194179"/>
            <a:ext cx="583067" cy="360000"/>
          </a:xfrm>
          <a:prstGeom prst="rect">
            <a:avLst/>
          </a:prstGeom>
        </p:spPr>
      </p:pic>
      <p:pic>
        <p:nvPicPr>
          <p:cNvPr id="24" name="Picture 34">
            <a:extLst>
              <a:ext uri="{FF2B5EF4-FFF2-40B4-BE49-F238E27FC236}">
                <a16:creationId xmlns:a16="http://schemas.microsoft.com/office/drawing/2014/main" id="{B38C1C1A-0854-1F20-0AC2-8D4EA7FF45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04188" y="3206963"/>
            <a:ext cx="355384" cy="360000"/>
          </a:xfrm>
          <a:prstGeom prst="rect">
            <a:avLst/>
          </a:prstGeom>
        </p:spPr>
      </p:pic>
      <p:pic>
        <p:nvPicPr>
          <p:cNvPr id="25" name="Picture 81">
            <a:extLst>
              <a:ext uri="{FF2B5EF4-FFF2-40B4-BE49-F238E27FC236}">
                <a16:creationId xmlns:a16="http://schemas.microsoft.com/office/drawing/2014/main" id="{7F6729AF-35FF-8A67-1129-F29395864C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2338" y="3197904"/>
            <a:ext cx="426316" cy="360000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3DEE9377-C672-3834-6F6E-B2650C371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3" y="4534802"/>
            <a:ext cx="209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1">
            <a:extLst>
              <a:ext uri="{FF2B5EF4-FFF2-40B4-BE49-F238E27FC236}">
                <a16:creationId xmlns:a16="http://schemas.microsoft.com/office/drawing/2014/main" id="{E1BEE7A5-DEE6-5759-631D-A62F73545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3" y="5110376"/>
            <a:ext cx="584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>
            <a:extLst>
              <a:ext uri="{FF2B5EF4-FFF2-40B4-BE49-F238E27FC236}">
                <a16:creationId xmlns:a16="http://schemas.microsoft.com/office/drawing/2014/main" id="{5662CD3A-67B8-3E01-2CD6-E2FA80FC4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6" y="5689237"/>
            <a:ext cx="355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1">
            <a:extLst>
              <a:ext uri="{FF2B5EF4-FFF2-40B4-BE49-F238E27FC236}">
                <a16:creationId xmlns:a16="http://schemas.microsoft.com/office/drawing/2014/main" id="{3D1C535E-5364-D51C-ACC5-DD92F19D7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12" y="5060149"/>
            <a:ext cx="526997" cy="4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>
            <a:extLst>
              <a:ext uri="{FF2B5EF4-FFF2-40B4-BE49-F238E27FC236}">
                <a16:creationId xmlns:a16="http://schemas.microsoft.com/office/drawing/2014/main" id="{09AFDDDC-8C53-7B4E-7AF5-2B38545FF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925" y="4586084"/>
            <a:ext cx="15359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b="1" dirty="0">
                <a:solidFill>
                  <a:schemeClr val="accent1"/>
                </a:solidFill>
              </a:rPr>
              <a:t>09-72-72-01-38</a:t>
            </a:r>
            <a:r>
              <a:rPr lang="fr-FR" altLang="fr-FR" sz="1400" b="1" dirty="0"/>
              <a:t> </a:t>
            </a:r>
            <a:r>
              <a:rPr lang="fr-FR" altLang="fr-FR" sz="14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05E9C95-6D91-09A0-4CF6-A3C82881C1DA}"/>
              </a:ext>
            </a:extLst>
          </p:cNvPr>
          <p:cNvSpPr txBox="1"/>
          <p:nvPr/>
        </p:nvSpPr>
        <p:spPr>
          <a:xfrm>
            <a:off x="874303" y="5136670"/>
            <a:ext cx="2314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400" b="1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https://ffc.grassavoye.com</a:t>
            </a:r>
            <a:r>
              <a:rPr lang="fr-FR" altLang="fr-FR" sz="1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30667D7-96EC-CEC9-83D4-58C85ECDF52B}"/>
              </a:ext>
            </a:extLst>
          </p:cNvPr>
          <p:cNvSpPr txBox="1"/>
          <p:nvPr/>
        </p:nvSpPr>
        <p:spPr>
          <a:xfrm>
            <a:off x="6895996" y="4862456"/>
            <a:ext cx="204669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1100" b="1" dirty="0"/>
              <a:t>TOUJOURS </a:t>
            </a:r>
            <a:r>
              <a:rPr lang="fr-FR" altLang="fr-FR" sz="1000" dirty="0"/>
              <a:t>contacter l’Assistance avant d’appeler un dépanneur en cas d’accident de la circulation, ou d’avancer des fonds pour un </a:t>
            </a:r>
            <a:r>
              <a:rPr lang="fr-FR" altLang="fr-FR" sz="1000" b="1" dirty="0"/>
              <a:t>rapatriement médical</a:t>
            </a:r>
            <a:r>
              <a:rPr lang="fr-FR" altLang="fr-FR" sz="1050" dirty="0"/>
              <a:t>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B50BD54-058B-0E3A-88C1-4F71EDD4B3F9}"/>
              </a:ext>
            </a:extLst>
          </p:cNvPr>
          <p:cNvSpPr txBox="1"/>
          <p:nvPr/>
        </p:nvSpPr>
        <p:spPr>
          <a:xfrm>
            <a:off x="3789219" y="4897632"/>
            <a:ext cx="24411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100" b="1" dirty="0">
                <a:solidFill>
                  <a:schemeClr val="accent1"/>
                </a:solidFill>
              </a:rPr>
              <a:t>WTW </a:t>
            </a:r>
          </a:p>
          <a:p>
            <a:r>
              <a:rPr lang="fr-FR" altLang="fr-FR" sz="1100" dirty="0">
                <a:solidFill>
                  <a:schemeClr val="accent1"/>
                </a:solidFill>
              </a:rPr>
              <a:t>Département Sport Immeuble Quai 33</a:t>
            </a:r>
          </a:p>
          <a:p>
            <a:r>
              <a:rPr lang="fr-FR" altLang="fr-FR" sz="1100" dirty="0">
                <a:solidFill>
                  <a:schemeClr val="accent1"/>
                </a:solidFill>
              </a:rPr>
              <a:t>33/34 quai de Dion Bouton</a:t>
            </a:r>
          </a:p>
          <a:p>
            <a:r>
              <a:rPr lang="fr-FR" altLang="fr-FR" sz="1100" dirty="0">
                <a:solidFill>
                  <a:schemeClr val="accent1"/>
                </a:solidFill>
              </a:rPr>
              <a:t>CS 70001 – 92 814 PUTEAUX Cedex </a:t>
            </a:r>
          </a:p>
        </p:txBody>
      </p:sp>
      <p:pic>
        <p:nvPicPr>
          <p:cNvPr id="38" name="Picture 24">
            <a:extLst>
              <a:ext uri="{FF2B5EF4-FFF2-40B4-BE49-F238E27FC236}">
                <a16:creationId xmlns:a16="http://schemas.microsoft.com/office/drawing/2014/main" id="{251A7F79-463D-CF77-50CE-41BB20193D1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4279" y="4893861"/>
            <a:ext cx="687634" cy="68763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39DF074-1636-C2D4-BDFF-AD4ED0432F1D}"/>
              </a:ext>
            </a:extLst>
          </p:cNvPr>
          <p:cNvSpPr/>
          <p:nvPr/>
        </p:nvSpPr>
        <p:spPr>
          <a:xfrm>
            <a:off x="8869238" y="4661953"/>
            <a:ext cx="3067653" cy="1288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ASSISTANCE MEDICALE</a:t>
            </a:r>
          </a:p>
          <a:p>
            <a:pPr>
              <a:defRPr/>
            </a:pPr>
            <a:r>
              <a:rPr lang="fr-FR" sz="1400" b="1" dirty="0">
                <a:solidFill>
                  <a:srgbClr val="FF0000"/>
                </a:solidFill>
              </a:rPr>
              <a:t>+ 33(0)1 70 95 94 64</a:t>
            </a:r>
          </a:p>
          <a:p>
            <a:pPr>
              <a:defRPr/>
            </a:pPr>
            <a:r>
              <a:rPr lang="fr-FR" sz="1000" dirty="0">
                <a:solidFill>
                  <a:srgbClr val="FF0000"/>
                </a:solidFill>
              </a:rPr>
              <a:t>Convention à rappeler 0803315</a:t>
            </a:r>
          </a:p>
          <a:p>
            <a:pPr algn="r">
              <a:defRPr/>
            </a:pPr>
            <a:r>
              <a:rPr lang="fr-FR" sz="1400" b="1" dirty="0">
                <a:solidFill>
                  <a:srgbClr val="0070C0"/>
                </a:solidFill>
              </a:rPr>
              <a:t>ASSISTANCE AUTOMOBILE</a:t>
            </a:r>
          </a:p>
          <a:p>
            <a:pPr algn="r">
              <a:defRPr/>
            </a:pPr>
            <a:r>
              <a:rPr lang="fr-FR" sz="1400" b="1" dirty="0">
                <a:solidFill>
                  <a:srgbClr val="0070C0"/>
                </a:solidFill>
              </a:rPr>
              <a:t>+ 33(0)1 55 92 17 21</a:t>
            </a:r>
          </a:p>
          <a:p>
            <a:pPr algn="r">
              <a:defRPr/>
            </a:pPr>
            <a:r>
              <a:rPr lang="fr-FR" sz="1000" dirty="0">
                <a:solidFill>
                  <a:srgbClr val="0070C0"/>
                </a:solidFill>
              </a:rPr>
              <a:t>Convention à rappeler 500501202</a:t>
            </a:r>
          </a:p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40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fr-F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A3DE3E3-E444-5589-030F-27ABD35DA618}"/>
              </a:ext>
            </a:extLst>
          </p:cNvPr>
          <p:cNvSpPr txBox="1"/>
          <p:nvPr/>
        </p:nvSpPr>
        <p:spPr>
          <a:xfrm>
            <a:off x="824842" y="565827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dirty="0"/>
              <a:t> </a:t>
            </a:r>
            <a:r>
              <a:rPr lang="fr-FR" altLang="fr-FR" sz="1400" b="1" dirty="0">
                <a:solidFill>
                  <a:schemeClr val="accent1"/>
                </a:solidFill>
              </a:rPr>
              <a:t>ffc@grassavoye.com </a:t>
            </a:r>
          </a:p>
        </p:txBody>
      </p:sp>
      <p:sp>
        <p:nvSpPr>
          <p:cNvPr id="42" name="ZoneTexte 23551">
            <a:extLst>
              <a:ext uri="{FF2B5EF4-FFF2-40B4-BE49-F238E27FC236}">
                <a16:creationId xmlns:a16="http://schemas.microsoft.com/office/drawing/2014/main" id="{5B6CB942-29B9-D0FE-87AC-94397CF44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72245"/>
            <a:ext cx="10668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800" b="1" dirty="0">
                <a:solidFill>
                  <a:schemeClr val="accent1"/>
                </a:solidFill>
              </a:rPr>
              <a:t>* Appel non surtaxé, </a:t>
            </a:r>
            <a:r>
              <a:rPr lang="fr-FR" altLang="fr-FR" sz="800" dirty="0"/>
              <a:t>le message vocal peut être long, n’hésitez pas à patienter un peu. Lors des pics d’appels,  envoyez un mail avec vos coordonnées pour que nous puissions vous recontacter !   </a:t>
            </a:r>
            <a:r>
              <a:rPr lang="fr-FR" altLang="fr-FR" sz="800" b="1" dirty="0">
                <a:solidFill>
                  <a:schemeClr val="accent1"/>
                </a:solidFill>
              </a:rPr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4549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AB5912C-B8CF-D6AE-314C-E4785644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" y="2002769"/>
            <a:ext cx="6073102" cy="1325563"/>
          </a:xfrm>
        </p:spPr>
        <p:txBody>
          <a:bodyPr/>
          <a:lstStyle/>
          <a:p>
            <a:r>
              <a:rPr lang="fr-FR" sz="3200" dirty="0">
                <a:solidFill>
                  <a:schemeClr val="accent1"/>
                </a:solidFill>
              </a:rPr>
              <a:t>Toute l’équipe sports &amp; évènements WTW vous remercie pour votre attention</a:t>
            </a:r>
            <a:br>
              <a:rPr lang="fr-FR" sz="3200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0EE4B2-6EF5-1079-0343-B6E84EA99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5" y="3708891"/>
            <a:ext cx="1209676" cy="320184"/>
          </a:xfrm>
        </p:spPr>
        <p:txBody>
          <a:bodyPr/>
          <a:lstStyle/>
          <a:p>
            <a:pPr algn="ctr"/>
            <a:r>
              <a:rPr lang="fr-FR" sz="1600" dirty="0"/>
              <a:t>25/02/2023</a:t>
            </a:r>
          </a:p>
        </p:txBody>
      </p:sp>
    </p:spTree>
    <p:extLst>
      <p:ext uri="{BB962C8B-B14F-4D97-AF65-F5344CB8AC3E}">
        <p14:creationId xmlns:p14="http://schemas.microsoft.com/office/powerpoint/2010/main" val="17690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C4E5C1-C8B4-6AD3-66DD-B944346DAA5E}"/>
              </a:ext>
            </a:extLst>
          </p:cNvPr>
          <p:cNvSpPr/>
          <p:nvPr/>
        </p:nvSpPr>
        <p:spPr>
          <a:xfrm>
            <a:off x="7958500" y="1905770"/>
            <a:ext cx="1962739" cy="2802461"/>
          </a:xfrm>
          <a:prstGeom prst="rect">
            <a:avLst/>
          </a:prstGeom>
          <a:solidFill>
            <a:srgbClr val="DB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050" b="1" dirty="0">
              <a:solidFill>
                <a:schemeClr val="accent4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4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4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95C59-006F-BB6B-88CB-82D4060B966A}"/>
              </a:ext>
            </a:extLst>
          </p:cNvPr>
          <p:cNvSpPr/>
          <p:nvPr/>
        </p:nvSpPr>
        <p:spPr>
          <a:xfrm>
            <a:off x="4056982" y="1905768"/>
            <a:ext cx="1827821" cy="2802463"/>
          </a:xfrm>
          <a:prstGeom prst="rect">
            <a:avLst/>
          </a:prstGeom>
          <a:solidFill>
            <a:srgbClr val="DB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3000" b="1" dirty="0">
              <a:solidFill>
                <a:schemeClr val="tx2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tx2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tx2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fr-FR" sz="105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94715-AD6D-5DDA-261C-CF6B5F5021FE}"/>
              </a:ext>
            </a:extLst>
          </p:cNvPr>
          <p:cNvSpPr/>
          <p:nvPr/>
        </p:nvSpPr>
        <p:spPr>
          <a:xfrm>
            <a:off x="6007741" y="1905770"/>
            <a:ext cx="1827821" cy="2802461"/>
          </a:xfrm>
          <a:prstGeom prst="rect">
            <a:avLst/>
          </a:prstGeom>
          <a:solidFill>
            <a:srgbClr val="DB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fr-FR" sz="105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E7912-B2E8-3D2F-1872-967D8085CFA7}"/>
              </a:ext>
            </a:extLst>
          </p:cNvPr>
          <p:cNvSpPr/>
          <p:nvPr/>
        </p:nvSpPr>
        <p:spPr>
          <a:xfrm>
            <a:off x="179771" y="1905771"/>
            <a:ext cx="1831910" cy="2802464"/>
          </a:xfrm>
          <a:prstGeom prst="rect">
            <a:avLst/>
          </a:prstGeom>
          <a:solidFill>
            <a:srgbClr val="DB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3000" b="1" dirty="0">
              <a:solidFill>
                <a:srgbClr val="1B97CF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fr-FR" sz="105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4ED75-616C-48D8-32D3-320B383598D4}"/>
              </a:ext>
            </a:extLst>
          </p:cNvPr>
          <p:cNvSpPr/>
          <p:nvPr/>
        </p:nvSpPr>
        <p:spPr>
          <a:xfrm>
            <a:off x="2106223" y="1905766"/>
            <a:ext cx="1827821" cy="2802465"/>
          </a:xfrm>
          <a:prstGeom prst="rect">
            <a:avLst/>
          </a:prstGeom>
          <a:solidFill>
            <a:srgbClr val="DB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3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fr-FR" sz="105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1D280-6265-3C75-9409-D50CD71A30B4}"/>
              </a:ext>
            </a:extLst>
          </p:cNvPr>
          <p:cNvSpPr/>
          <p:nvPr/>
        </p:nvSpPr>
        <p:spPr>
          <a:xfrm>
            <a:off x="10085777" y="1905766"/>
            <a:ext cx="1856217" cy="2802460"/>
          </a:xfrm>
          <a:prstGeom prst="rect">
            <a:avLst/>
          </a:prstGeom>
          <a:solidFill>
            <a:srgbClr val="DBD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05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fr-FR" sz="1050" b="1" dirty="0">
              <a:solidFill>
                <a:schemeClr val="accent1"/>
              </a:solidFill>
            </a:endParaRPr>
          </a:p>
          <a:p>
            <a:pPr algn="ctr">
              <a:defRPr/>
            </a:pPr>
            <a:endParaRPr lang="fr-FR" sz="105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9FEDF5F-4B0C-E1C0-6D4D-015618217CCC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SOMMAIRE</a:t>
            </a:r>
          </a:p>
        </p:txBody>
      </p:sp>
      <p:pic>
        <p:nvPicPr>
          <p:cNvPr id="15" name="Picture 8" descr="C:\Users\BGEA\AppData\Local\Microsoft\Windows\Temporary Internet Files\Content.Outlook\IFYBMSXE\logo FFC.JPG">
            <a:extLst>
              <a:ext uri="{FF2B5EF4-FFF2-40B4-BE49-F238E27FC236}">
                <a16:creationId xmlns:a16="http://schemas.microsoft.com/office/drawing/2014/main" id="{3BFBC9BA-39CF-88AD-D5D2-6CAAF0FA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39" y="6150267"/>
            <a:ext cx="1269430" cy="8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BDA013-E116-5053-D11D-4C0BE020E0C8}"/>
              </a:ext>
            </a:extLst>
          </p:cNvPr>
          <p:cNvSpPr txBox="1"/>
          <p:nvPr/>
        </p:nvSpPr>
        <p:spPr>
          <a:xfrm>
            <a:off x="200707" y="1938282"/>
            <a:ext cx="74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1B97CF"/>
                </a:solidFill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F6EAAEA-9662-B251-188A-DAC485B08290}"/>
              </a:ext>
            </a:extLst>
          </p:cNvPr>
          <p:cNvSpPr txBox="1"/>
          <p:nvPr/>
        </p:nvSpPr>
        <p:spPr>
          <a:xfrm>
            <a:off x="4098582" y="1937588"/>
            <a:ext cx="74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385D12D-3458-7B34-FBF8-B820F3966894}"/>
              </a:ext>
            </a:extLst>
          </p:cNvPr>
          <p:cNvSpPr txBox="1"/>
          <p:nvPr/>
        </p:nvSpPr>
        <p:spPr>
          <a:xfrm>
            <a:off x="2171565" y="1938282"/>
            <a:ext cx="74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9E9604E-5D87-CCDC-C0E4-D525271C8C41}"/>
              </a:ext>
            </a:extLst>
          </p:cNvPr>
          <p:cNvSpPr txBox="1"/>
          <p:nvPr/>
        </p:nvSpPr>
        <p:spPr>
          <a:xfrm>
            <a:off x="8000100" y="1933674"/>
            <a:ext cx="74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8B26B34-C5DC-D94E-8502-91DDFB45DA61}"/>
              </a:ext>
            </a:extLst>
          </p:cNvPr>
          <p:cNvSpPr txBox="1"/>
          <p:nvPr/>
        </p:nvSpPr>
        <p:spPr>
          <a:xfrm>
            <a:off x="6007741" y="1938064"/>
            <a:ext cx="74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A34E2F6-DE47-F276-B2D6-3DE96811DDA4}"/>
              </a:ext>
            </a:extLst>
          </p:cNvPr>
          <p:cNvSpPr txBox="1"/>
          <p:nvPr/>
        </p:nvSpPr>
        <p:spPr>
          <a:xfrm>
            <a:off x="10085777" y="1905766"/>
            <a:ext cx="74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1D7B472-2AAC-7658-0F4D-EBC497A79B8D}"/>
              </a:ext>
            </a:extLst>
          </p:cNvPr>
          <p:cNvSpPr txBox="1"/>
          <p:nvPr/>
        </p:nvSpPr>
        <p:spPr>
          <a:xfrm>
            <a:off x="184648" y="2502670"/>
            <a:ext cx="1761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0070C0"/>
                </a:solidFill>
              </a:rPr>
              <a:t>Informations générales et rappel des obligations assurantielles 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3D2304C-E646-093F-BF18-7C4C50C0A6F2}"/>
              </a:ext>
            </a:extLst>
          </p:cNvPr>
          <p:cNvSpPr txBox="1"/>
          <p:nvPr/>
        </p:nvSpPr>
        <p:spPr>
          <a:xfrm>
            <a:off x="6049341" y="2510363"/>
            <a:ext cx="1709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u="sng" dirty="0">
                <a:solidFill>
                  <a:schemeClr val="accent3"/>
                </a:solidFill>
              </a:rPr>
              <a:t>Les licenciés</a:t>
            </a:r>
          </a:p>
          <a:p>
            <a:pPr>
              <a:defRPr/>
            </a:pPr>
            <a:r>
              <a:rPr lang="fr-FR" sz="1400" dirty="0">
                <a:solidFill>
                  <a:schemeClr val="accent3"/>
                </a:solidFill>
              </a:rPr>
              <a:t>Les assurances comprises en garantie de base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6983031-581B-BAAC-4107-55C7007E9C18}"/>
              </a:ext>
            </a:extLst>
          </p:cNvPr>
          <p:cNvSpPr txBox="1"/>
          <p:nvPr/>
        </p:nvSpPr>
        <p:spPr>
          <a:xfrm>
            <a:off x="8000100" y="2527200"/>
            <a:ext cx="1962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u="sng" dirty="0">
                <a:solidFill>
                  <a:srgbClr val="FF8204"/>
                </a:solidFill>
              </a:rPr>
              <a:t>Les licenciés</a:t>
            </a:r>
          </a:p>
          <a:p>
            <a:pPr>
              <a:defRPr/>
            </a:pPr>
            <a:r>
              <a:rPr lang="fr-FR" sz="1400" dirty="0">
                <a:solidFill>
                  <a:srgbClr val="FF8204"/>
                </a:solidFill>
              </a:rPr>
              <a:t>Les assurances complémentaires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8A3A5BF-16B7-88A8-EA99-A06A7FE8F959}"/>
              </a:ext>
            </a:extLst>
          </p:cNvPr>
          <p:cNvSpPr txBox="1"/>
          <p:nvPr/>
        </p:nvSpPr>
        <p:spPr>
          <a:xfrm>
            <a:off x="163056" y="4349425"/>
            <a:ext cx="1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/>
                </a:solidFill>
              </a:rPr>
              <a:t>Page 3 à 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A7063D2-22E7-A217-580E-ED4A1B573757}"/>
              </a:ext>
            </a:extLst>
          </p:cNvPr>
          <p:cNvSpPr txBox="1"/>
          <p:nvPr/>
        </p:nvSpPr>
        <p:spPr>
          <a:xfrm>
            <a:off x="2087523" y="4349424"/>
            <a:ext cx="1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/>
                </a:solidFill>
              </a:rPr>
              <a:t>Page 6 à 7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C527A58-9B24-3485-639D-4C7D50B57960}"/>
              </a:ext>
            </a:extLst>
          </p:cNvPr>
          <p:cNvSpPr txBox="1"/>
          <p:nvPr/>
        </p:nvSpPr>
        <p:spPr>
          <a:xfrm>
            <a:off x="4056982" y="4352750"/>
            <a:ext cx="1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/>
                </a:solidFill>
              </a:rPr>
              <a:t>Page 8 à 9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0646581-48A9-DE51-E3A3-DDF5A5CF0C35}"/>
              </a:ext>
            </a:extLst>
          </p:cNvPr>
          <p:cNvSpPr txBox="1"/>
          <p:nvPr/>
        </p:nvSpPr>
        <p:spPr>
          <a:xfrm>
            <a:off x="6000047" y="4339189"/>
            <a:ext cx="1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/>
                </a:solidFill>
              </a:rPr>
              <a:t>Page 10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CB67AB5-5F92-8836-5AB9-2D24DAA85590}"/>
              </a:ext>
            </a:extLst>
          </p:cNvPr>
          <p:cNvSpPr txBox="1"/>
          <p:nvPr/>
        </p:nvSpPr>
        <p:spPr>
          <a:xfrm>
            <a:off x="7939272" y="4330800"/>
            <a:ext cx="1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/>
                </a:solidFill>
              </a:rPr>
              <a:t>Page 11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92EB79E-7BD5-C92E-09B5-BBEA920B5454}"/>
              </a:ext>
            </a:extLst>
          </p:cNvPr>
          <p:cNvSpPr txBox="1"/>
          <p:nvPr/>
        </p:nvSpPr>
        <p:spPr>
          <a:xfrm>
            <a:off x="10085777" y="4330799"/>
            <a:ext cx="175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chemeClr val="accent1"/>
                </a:solidFill>
              </a:rPr>
              <a:t>Page 12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0CCD490-C4F0-68A0-2070-10B13F4BD735}"/>
              </a:ext>
            </a:extLst>
          </p:cNvPr>
          <p:cNvSpPr txBox="1"/>
          <p:nvPr/>
        </p:nvSpPr>
        <p:spPr>
          <a:xfrm>
            <a:off x="4128175" y="2488311"/>
            <a:ext cx="17097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u="sng" dirty="0">
                <a:solidFill>
                  <a:schemeClr val="tx2"/>
                </a:solidFill>
              </a:rPr>
              <a:t>Les clubs et comités</a:t>
            </a:r>
          </a:p>
          <a:p>
            <a:pPr>
              <a:defRPr/>
            </a:pPr>
            <a:r>
              <a:rPr lang="fr-FR" sz="1400" b="1" dirty="0">
                <a:solidFill>
                  <a:schemeClr val="tx2"/>
                </a:solidFill>
              </a:rPr>
              <a:t>La vie de l’organisateur:</a:t>
            </a:r>
          </a:p>
          <a:p>
            <a:pPr>
              <a:defRPr/>
            </a:pPr>
            <a:r>
              <a:rPr lang="fr-FR" sz="1400" dirty="0">
                <a:solidFill>
                  <a:schemeClr val="tx2"/>
                </a:solidFill>
              </a:rPr>
              <a:t>Assurances en garantie de base et les assurances complémentaires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2E0C35F-E1B1-D48E-CE47-01293F9B139E}"/>
              </a:ext>
            </a:extLst>
          </p:cNvPr>
          <p:cNvSpPr txBox="1"/>
          <p:nvPr/>
        </p:nvSpPr>
        <p:spPr>
          <a:xfrm>
            <a:off x="2179434" y="2488311"/>
            <a:ext cx="170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 u="sng" dirty="0">
                <a:solidFill>
                  <a:schemeClr val="accent6">
                    <a:lumMod val="75000"/>
                  </a:schemeClr>
                </a:solidFill>
              </a:rPr>
              <a:t>Les clubs et comités</a:t>
            </a:r>
          </a:p>
          <a:p>
            <a:pPr>
              <a:defRPr/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La vie du club :</a:t>
            </a:r>
          </a:p>
          <a:p>
            <a:pPr>
              <a:defRPr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Assurances en garantie de base, la Flotte auto des comités et les assurances complémentaires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35311F-45E3-9F80-9D68-8919E4B8FCF3}"/>
              </a:ext>
            </a:extLst>
          </p:cNvPr>
          <p:cNvSpPr txBox="1"/>
          <p:nvPr/>
        </p:nvSpPr>
        <p:spPr>
          <a:xfrm>
            <a:off x="10085777" y="2601224"/>
            <a:ext cx="1962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chemeClr val="accent3">
                    <a:lumMod val="75000"/>
                  </a:schemeClr>
                </a:solidFill>
              </a:rPr>
              <a:t>Nous contacter</a:t>
            </a:r>
            <a:endParaRPr lang="fr-FR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84E099A2-BD60-059B-241D-9F367E2777D9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QUELQUES INFORMATIONS GENERALES SUR LE PROGRAMME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358406-80D0-BA9B-9C10-2CE7540866A8}"/>
              </a:ext>
            </a:extLst>
          </p:cNvPr>
          <p:cNvSpPr txBox="1"/>
          <p:nvPr/>
        </p:nvSpPr>
        <p:spPr>
          <a:xfrm>
            <a:off x="298683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phique 3" descr="Balance de la justice avec un remplissage uni">
            <a:extLst>
              <a:ext uri="{FF2B5EF4-FFF2-40B4-BE49-F238E27FC236}">
                <a16:creationId xmlns:a16="http://schemas.microsoft.com/office/drawing/2014/main" id="{9C54A9E1-8FDB-1986-6173-993CCD440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71" y="2515465"/>
            <a:ext cx="914400" cy="914400"/>
          </a:xfrm>
          <a:prstGeom prst="rect">
            <a:avLst/>
          </a:prstGeom>
        </p:spPr>
      </p:pic>
      <p:pic>
        <p:nvPicPr>
          <p:cNvPr id="10" name="Graphique 9" descr="Pensée avec un remplissage uni">
            <a:extLst>
              <a:ext uri="{FF2B5EF4-FFF2-40B4-BE49-F238E27FC236}">
                <a16:creationId xmlns:a16="http://schemas.microsoft.com/office/drawing/2014/main" id="{54A24454-5224-2853-2D99-02BEEC5C3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683" y="923330"/>
            <a:ext cx="914400" cy="914400"/>
          </a:xfrm>
          <a:prstGeom prst="rect">
            <a:avLst/>
          </a:prstGeom>
        </p:spPr>
      </p:pic>
      <p:pic>
        <p:nvPicPr>
          <p:cNvPr id="13" name="Graphique 12" descr="Contrat avec un remplissage uni">
            <a:extLst>
              <a:ext uri="{FF2B5EF4-FFF2-40B4-BE49-F238E27FC236}">
                <a16:creationId xmlns:a16="http://schemas.microsoft.com/office/drawing/2014/main" id="{167BBE7A-1A54-B77D-CBDE-D366820BC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871" y="4476932"/>
            <a:ext cx="914400" cy="9144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52A2D6-7C3B-3658-CB99-8A70A1E1968F}"/>
              </a:ext>
            </a:extLst>
          </p:cNvPr>
          <p:cNvSpPr txBox="1"/>
          <p:nvPr/>
        </p:nvSpPr>
        <p:spPr>
          <a:xfrm>
            <a:off x="1602297" y="976066"/>
            <a:ext cx="9546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alt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Considérations générales</a:t>
            </a:r>
          </a:p>
          <a:p>
            <a:pPr marL="285750" indent="-285750">
              <a:buFontTx/>
              <a:buChar char="-"/>
            </a:pP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Mauvaise image de l’assurance auprès du public</a:t>
            </a:r>
          </a:p>
          <a:p>
            <a:pPr marL="285750" indent="-285750">
              <a:buFontTx/>
              <a:buChar char="-"/>
            </a:pP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Manque de connaissances des assurés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47D644-555D-8367-1EAA-6291DB54137C}"/>
              </a:ext>
            </a:extLst>
          </p:cNvPr>
          <p:cNvSpPr txBox="1"/>
          <p:nvPr/>
        </p:nvSpPr>
        <p:spPr>
          <a:xfrm>
            <a:off x="1602297" y="2346090"/>
            <a:ext cx="10192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contrat d’assurance repose sur un équilibre parfois précaire entre ces différents éléments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évaluation des risques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garanties adaptées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Mutualisation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acceptabilité du coût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C78CCB-910F-B98B-7AC6-36EEB9757DEB}"/>
              </a:ext>
            </a:extLst>
          </p:cNvPr>
          <p:cNvSpPr txBox="1"/>
          <p:nvPr/>
        </p:nvSpPr>
        <p:spPr>
          <a:xfrm>
            <a:off x="1602297" y="3995678"/>
            <a:ext cx="10089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altLang="fr-FR" dirty="0"/>
              <a:t> </a:t>
            </a:r>
            <a:r>
              <a:rPr lang="fr-FR" alt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programme d’assurances de la FFC c’est :</a:t>
            </a:r>
          </a:p>
          <a:p>
            <a:pPr marL="285750" indent="-285750">
              <a:buFontTx/>
              <a:buChar char="-"/>
            </a:pP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7 personnes intervenant chez WTW dans l’équipe sport</a:t>
            </a:r>
          </a:p>
          <a:p>
            <a:pPr marL="285750" indent="-285750">
              <a:buFontTx/>
              <a:buChar char="-"/>
            </a:pP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7 contrats d’assurances différents</a:t>
            </a:r>
          </a:p>
          <a:p>
            <a:pPr marL="285750" indent="-285750">
              <a:buFontTx/>
              <a:buChar char="-"/>
            </a:pP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plus de 130 pages de conditions particulières et plus du double pour les conditions générales</a:t>
            </a:r>
          </a:p>
          <a:p>
            <a:pPr marL="285750" indent="-285750">
              <a:buFontTx/>
              <a:buChar char="-"/>
            </a:pP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En moyenne 1050 sinistres traités par an (dont 110 pour lesquels la provision d’indemnisation est     supérieure à 10 000 €</a:t>
            </a:r>
          </a:p>
          <a:p>
            <a:pPr marL="285750" indent="-285750">
              <a:buFontTx/>
              <a:buChar char="-"/>
            </a:pP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En </a:t>
            </a:r>
            <a:r>
              <a:rPr lang="fr-FR" altLang="fr-FR">
                <a:solidFill>
                  <a:schemeClr val="tx2">
                    <a:lumMod val="75000"/>
                  </a:schemeClr>
                </a:solidFill>
              </a:rPr>
              <a:t>moyenne 470 </a:t>
            </a: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appels sur la ligne dédiée par mois </a:t>
            </a:r>
          </a:p>
          <a:p>
            <a:pPr marL="285750" indent="-285750">
              <a:buFontTx/>
              <a:buChar char="-"/>
            </a:pPr>
            <a:endParaRPr lang="fr-FR" alt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84E099A2-BD60-059B-241D-9F367E2777D9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RAPPEL DES OBLIGATIONS ASSURANTIELLES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358406-80D0-BA9B-9C10-2CE7540866A8}"/>
              </a:ext>
            </a:extLst>
          </p:cNvPr>
          <p:cNvSpPr txBox="1"/>
          <p:nvPr/>
        </p:nvSpPr>
        <p:spPr>
          <a:xfrm>
            <a:off x="298683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Les Assurances en responsabilit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é civile </a:t>
            </a: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EFF9E9B-CF57-6EF9-1B0C-C57D047F2F18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20491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3456BC92-E3BA-F24E-2830-974A647AF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980673"/>
              </p:ext>
            </p:extLst>
          </p:nvPr>
        </p:nvGraphicFramePr>
        <p:xfrm>
          <a:off x="371388" y="2105636"/>
          <a:ext cx="11342077" cy="393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53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Activités concernées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Références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Débiteurs de l'obligation (souscripteurs</a:t>
                      </a:r>
                      <a:r>
                        <a:rPr lang="fr-FR" sz="1600" baseline="0" dirty="0"/>
                        <a:t> RC)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Bénéficiaires </a:t>
                      </a:r>
                    </a:p>
                    <a:p>
                      <a:pPr algn="ctr"/>
                      <a:r>
                        <a:rPr lang="fr-FR" sz="1600" dirty="0"/>
                        <a:t>(Assurés</a:t>
                      </a:r>
                      <a:r>
                        <a:rPr lang="fr-FR" sz="1600" baseline="0" dirty="0"/>
                        <a:t> en RC)</a:t>
                      </a:r>
                      <a:endParaRPr lang="fr-F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014">
                <a:tc>
                  <a:txBody>
                    <a:bodyPr/>
                    <a:lstStyle/>
                    <a:p>
                      <a:r>
                        <a:rPr lang="fr-FR" sz="1600" dirty="0"/>
                        <a:t>Activités physiques et sportives.</a:t>
                      </a:r>
                      <a:br>
                        <a:rPr lang="fr-FR" sz="1600" dirty="0"/>
                      </a:b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C. sport, art. </a:t>
                      </a:r>
                      <a:r>
                        <a:rPr lang="da-DK" sz="1400" dirty="0">
                          <a:hlinkClick r:id="rId2"/>
                        </a:rPr>
                        <a:t>L. 321-1</a:t>
                      </a:r>
                      <a:r>
                        <a:rPr lang="da-DK" sz="1400" dirty="0"/>
                        <a:t>, </a:t>
                      </a:r>
                      <a:r>
                        <a:rPr lang="da-DK" sz="1400" dirty="0">
                          <a:hlinkClick r:id="rId3"/>
                        </a:rPr>
                        <a:t>L. 321-7</a:t>
                      </a:r>
                      <a:r>
                        <a:rPr lang="da-DK" sz="1400" dirty="0"/>
                        <a:t>, </a:t>
                      </a:r>
                      <a:r>
                        <a:rPr lang="da-DK" sz="1400" dirty="0">
                          <a:hlinkClick r:id="rId4"/>
                        </a:rPr>
                        <a:t>L. 331-9</a:t>
                      </a:r>
                      <a:r>
                        <a:rPr lang="da-DK" sz="1400" dirty="0"/>
                        <a:t> et </a:t>
                      </a:r>
                      <a:r>
                        <a:rPr lang="da-DK" sz="1400" dirty="0">
                          <a:hlinkClick r:id="rId5"/>
                        </a:rPr>
                        <a:t>D. 321-1</a:t>
                      </a:r>
                      <a:r>
                        <a:rPr lang="da-DK" sz="1400" dirty="0"/>
                        <a:t> et s.</a:t>
                      </a:r>
                      <a:br>
                        <a:rPr lang="da-DK" sz="1400" dirty="0"/>
                      </a:b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 Associations, sociétés et fédérations sportives ;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- Organisateurs de manifestations sportives ;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- Établissements d'APS.</a:t>
                      </a:r>
                      <a:br>
                        <a:rPr lang="fr-FR" sz="1600" dirty="0"/>
                      </a:br>
                      <a:r>
                        <a:rPr lang="fr-FR" sz="1600" b="1" dirty="0"/>
                        <a:t>Sanctions administratives et/ou sanctions pénales.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Pers. Morales : associations, sociétés,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fédérations sportives, organisateurs de manifestation </a:t>
                      </a:r>
                    </a:p>
                    <a:p>
                      <a:r>
                        <a:rPr lang="fr-FR" sz="1600" dirty="0"/>
                        <a:t>Pers. Physiques : préposés et pratiquants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527">
                <a:tc>
                  <a:txBody>
                    <a:bodyPr/>
                    <a:lstStyle/>
                    <a:p>
                      <a:r>
                        <a:rPr lang="fr-FR" sz="1600" dirty="0"/>
                        <a:t>Manifestations non motorisées (=&gt; cyclisme)</a:t>
                      </a:r>
                    </a:p>
                  </a:txBody>
                  <a:tcPr anchor="ctr">
                    <a:solidFill>
                      <a:srgbClr val="CFCC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C. sport, art. </a:t>
                      </a:r>
                      <a:r>
                        <a:rPr lang="da-DK" sz="1400" dirty="0">
                          <a:hlinkClick r:id="rId6"/>
                        </a:rPr>
                        <a:t>R. 331-10</a:t>
                      </a:r>
                      <a:r>
                        <a:rPr lang="da-DK" sz="1400" dirty="0"/>
                        <a:t> et </a:t>
                      </a:r>
                      <a:r>
                        <a:rPr lang="da-DK" sz="1400" dirty="0">
                          <a:hlinkClick r:id="rId7"/>
                        </a:rPr>
                        <a:t>A. 331-25</a:t>
                      </a:r>
                      <a:endParaRPr lang="da-DK" sz="1400" dirty="0"/>
                    </a:p>
                  </a:txBody>
                  <a:tcPr anchor="ctr">
                    <a:solidFill>
                      <a:srgbClr val="CFCC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Organisateur.</a:t>
                      </a:r>
                      <a:br>
                        <a:rPr lang="fr-FR" sz="1600" dirty="0"/>
                      </a:br>
                      <a:r>
                        <a:rPr lang="fr-FR" sz="1600" dirty="0"/>
                        <a:t>Condition pour l’obtention d’un récépissé de déclaration ou pour l’autorisation</a:t>
                      </a:r>
                    </a:p>
                  </a:txBody>
                  <a:tcPr anchor="ctr">
                    <a:solidFill>
                      <a:srgbClr val="CFCC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Organisateur et concurrents</a:t>
                      </a:r>
                    </a:p>
                  </a:txBody>
                  <a:tcPr anchor="ctr">
                    <a:solidFill>
                      <a:srgbClr val="CFC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DB6DEFE-DA60-1C19-1FD1-ADE35582EDAF}"/>
              </a:ext>
            </a:extLst>
          </p:cNvPr>
          <p:cNvSpPr txBox="1"/>
          <p:nvPr/>
        </p:nvSpPr>
        <p:spPr>
          <a:xfrm>
            <a:off x="298683" y="1100257"/>
            <a:ext cx="11128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altLang="fr-FR" b="1" u="sng" dirty="0">
                <a:solidFill>
                  <a:schemeClr val="accent1"/>
                </a:solidFill>
              </a:rPr>
              <a:t>Rappel : </a:t>
            </a:r>
            <a:r>
              <a:rPr lang="fr-FR" altLang="fr-FR" sz="1800" b="1" dirty="0"/>
              <a:t>L’assurance responsabilité civile (RC)</a:t>
            </a:r>
            <a:r>
              <a:rPr lang="fr-FR" altLang="fr-FR" sz="1800" dirty="0"/>
              <a:t> </a:t>
            </a:r>
            <a:r>
              <a:rPr lang="fr-FR" altLang="fr-FR" dirty="0"/>
              <a:t>A </a:t>
            </a:r>
            <a:r>
              <a:rPr lang="fr-FR" altLang="fr-FR" sz="1800" dirty="0"/>
              <a:t>pour objet de garantir les conséquences pécuniaires des dommages (matériels, corporels ou immatériels) causés à une tierce personne. </a:t>
            </a:r>
          </a:p>
        </p:txBody>
      </p:sp>
    </p:spTree>
    <p:extLst>
      <p:ext uri="{BB962C8B-B14F-4D97-AF65-F5344CB8AC3E}">
        <p14:creationId xmlns:p14="http://schemas.microsoft.com/office/powerpoint/2010/main" val="19011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84E099A2-BD60-059B-241D-9F367E2777D9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RAPPEL DES ASSURANCES INCONTOURNABLES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EFF9E9B-CF57-6EF9-1B0C-C57D047F2F18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29635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40C3C48-1A2C-DD36-1C48-99B26D486C99}"/>
              </a:ext>
            </a:extLst>
          </p:cNvPr>
          <p:cNvSpPr txBox="1"/>
          <p:nvPr/>
        </p:nvSpPr>
        <p:spPr>
          <a:xfrm>
            <a:off x="371388" y="1305843"/>
            <a:ext cx="110180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Garantie Défense Recours :</a:t>
            </a:r>
          </a:p>
          <a:p>
            <a:endParaRPr lang="fr-FR" altLang="fr-FR" sz="1800" b="1" u="sng" dirty="0"/>
          </a:p>
          <a:p>
            <a:pPr>
              <a:buFont typeface="Wingdings" panose="05000000000000000000" pitchFamily="2" charset="2"/>
              <a:buNone/>
            </a:pPr>
            <a:r>
              <a:rPr lang="fr-FR" altLang="fr-FR" sz="1800" dirty="0"/>
              <a:t>Il s’agit de la Protection Juridique (PJ) intégrée classiquement dans les Contrats de Responsabilité Civile.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1800" dirty="0"/>
              <a:t>L’assureur prend en charge les frais liés à la défense / recours de son assuré, avec qui il partage les mêmes intérêts.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1800" dirty="0"/>
          </a:p>
          <a:p>
            <a:r>
              <a:rPr lang="fr-FR" altLang="fr-FR" sz="1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Garantie Individuelle Accident :</a:t>
            </a:r>
          </a:p>
          <a:p>
            <a:pPr>
              <a:buNone/>
            </a:pPr>
            <a:endParaRPr lang="fr-FR" altLang="fr-FR" sz="1800" dirty="0"/>
          </a:p>
          <a:p>
            <a:pPr>
              <a:buNone/>
            </a:pPr>
            <a:r>
              <a:rPr lang="fr-FR" altLang="fr-FR" sz="1800" dirty="0"/>
              <a:t>Cette assurance a pour fonction de garantir les dommages corporels dont une personne est victime, quelles que soient les responsabilités en cause.</a:t>
            </a:r>
          </a:p>
          <a:p>
            <a:pPr>
              <a:buNone/>
            </a:pPr>
            <a:endParaRPr lang="fr-FR" altLang="fr-FR" dirty="0"/>
          </a:p>
          <a:p>
            <a:r>
              <a:rPr lang="fr-FR" altLang="fr-FR" sz="1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Assistance Rapatriement :</a:t>
            </a:r>
          </a:p>
          <a:p>
            <a:pPr>
              <a:buNone/>
            </a:pPr>
            <a:endParaRPr lang="fr-FR" altLang="fr-FR" sz="1800" dirty="0"/>
          </a:p>
          <a:p>
            <a:pPr>
              <a:buNone/>
            </a:pPr>
            <a:r>
              <a:rPr lang="fr-FR" altLang="fr-FR" sz="1800" dirty="0"/>
              <a:t>Il s’agit d’une composante spécifique de la Garantie Individuelle Accident, elle a pour objet de prendre en charge le trajet d’une personne du centre de soins où elle se situe jusqu’à son domicile, voire les frais médicaux.</a:t>
            </a:r>
          </a:p>
          <a:p>
            <a:pPr>
              <a:buNone/>
            </a:pPr>
            <a:endParaRPr lang="fr-FR" altLang="fr-FR" sz="1800" dirty="0"/>
          </a:p>
          <a:p>
            <a:pPr>
              <a:buNone/>
            </a:pP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9458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84E099A2-BD60-059B-241D-9F367E2777D9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LES CLUBS ET COMITES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358406-80D0-BA9B-9C10-2CE7540866A8}"/>
              </a:ext>
            </a:extLst>
          </p:cNvPr>
          <p:cNvSpPr txBox="1"/>
          <p:nvPr/>
        </p:nvSpPr>
        <p:spPr>
          <a:xfrm>
            <a:off x="298683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1 - Les Assurances comprises en garantie de base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EFF9E9B-CF57-6EF9-1B0C-C57D047F2F18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01806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2">
            <a:extLst>
              <a:ext uri="{FF2B5EF4-FFF2-40B4-BE49-F238E27FC236}">
                <a16:creationId xmlns:a16="http://schemas.microsoft.com/office/drawing/2014/main" id="{D6DD9575-6DFA-4B0B-4FC7-7D476D98C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558" y="1851395"/>
            <a:ext cx="2879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35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50"/>
              </a:spcAft>
              <a:buClr>
                <a:srgbClr val="70208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275"/>
              </a:spcAft>
              <a:buClr>
                <a:srgbClr val="63666A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</a:pPr>
            <a:r>
              <a:rPr lang="fr-FR" altLang="fr-FR" sz="1600" dirty="0">
                <a:solidFill>
                  <a:schemeClr val="accent1"/>
                </a:solidFill>
              </a:rPr>
              <a:t>La vie du club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2EB49E-2770-A79C-8BBA-8332CA99D786}"/>
              </a:ext>
            </a:extLst>
          </p:cNvPr>
          <p:cNvSpPr/>
          <p:nvPr/>
        </p:nvSpPr>
        <p:spPr>
          <a:xfrm>
            <a:off x="420623" y="2455877"/>
            <a:ext cx="3519428" cy="69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Responsabilité Civile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9749E1-2A62-9160-2B1B-F15AA99B1DDE}"/>
              </a:ext>
            </a:extLst>
          </p:cNvPr>
          <p:cNvSpPr/>
          <p:nvPr/>
        </p:nvSpPr>
        <p:spPr>
          <a:xfrm>
            <a:off x="7820787" y="2455877"/>
            <a:ext cx="3519429" cy="69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Protection Juridique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512B99-9A13-BED3-A0FD-D786A1BAAA36}"/>
              </a:ext>
            </a:extLst>
          </p:cNvPr>
          <p:cNvSpPr/>
          <p:nvPr/>
        </p:nvSpPr>
        <p:spPr>
          <a:xfrm>
            <a:off x="4120707" y="2455877"/>
            <a:ext cx="3519428" cy="6988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RC des dirigeants</a:t>
            </a:r>
          </a:p>
        </p:txBody>
      </p:sp>
      <p:pic>
        <p:nvPicPr>
          <p:cNvPr id="2" name="Graphique 1" descr="Conseil d’administration avec un remplissage uni">
            <a:extLst>
              <a:ext uri="{FF2B5EF4-FFF2-40B4-BE49-F238E27FC236}">
                <a16:creationId xmlns:a16="http://schemas.microsoft.com/office/drawing/2014/main" id="{D20EFDE3-6199-026A-AAF1-BE8B7E9A5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3221" y="1107996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951BF2-E95D-E30E-2B69-3F52B3652AD1}"/>
              </a:ext>
            </a:extLst>
          </p:cNvPr>
          <p:cNvSpPr/>
          <p:nvPr/>
        </p:nvSpPr>
        <p:spPr>
          <a:xfrm>
            <a:off x="420623" y="3222169"/>
            <a:ext cx="3519428" cy="28585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Couvre les conséquences pécuniaires des dommages (matériels, corporels ou immatériels) causés à une tierce personne.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12BCD-5D22-B6E8-5868-B38DD18EFD9B}"/>
              </a:ext>
            </a:extLst>
          </p:cNvPr>
          <p:cNvSpPr/>
          <p:nvPr/>
        </p:nvSpPr>
        <p:spPr>
          <a:xfrm>
            <a:off x="4120707" y="3222169"/>
            <a:ext cx="3519428" cy="28585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2000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Vise à couvrir les frais de défense (civil et pénal) ainsi que les éventuels dommages et intérêts qui pourraient être encourus dans une condamnation civile.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13A04-6450-6A55-6D19-EB98F934AC09}"/>
              </a:ext>
            </a:extLst>
          </p:cNvPr>
          <p:cNvSpPr/>
          <p:nvPr/>
        </p:nvSpPr>
        <p:spPr>
          <a:xfrm>
            <a:off x="7820787" y="3222169"/>
            <a:ext cx="3519428" cy="28585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permet d'obtenir des informations juridiques, de trouver une solution amiable dans un litige ou encore de de faire valoir ses intérêts en justice (défense ou recours)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AA1DC4-5116-85F3-AFE8-42ADBD5F5AF9}"/>
              </a:ext>
            </a:extLst>
          </p:cNvPr>
          <p:cNvSpPr txBox="1"/>
          <p:nvPr/>
        </p:nvSpPr>
        <p:spPr>
          <a:xfrm>
            <a:off x="8615809" y="3362965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326086-3D35-FD64-752D-9C34AC745A75}"/>
              </a:ext>
            </a:extLst>
          </p:cNvPr>
          <p:cNvSpPr txBox="1"/>
          <p:nvPr/>
        </p:nvSpPr>
        <p:spPr>
          <a:xfrm>
            <a:off x="4915728" y="3420609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15766A-87BC-CD9E-DBCF-2FBF7714AF6B}"/>
              </a:ext>
            </a:extLst>
          </p:cNvPr>
          <p:cNvSpPr txBox="1"/>
          <p:nvPr/>
        </p:nvSpPr>
        <p:spPr>
          <a:xfrm>
            <a:off x="1215645" y="3362965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7987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" grpId="0" animBg="1"/>
      <p:bldP spid="4" grpId="0" animBg="1"/>
      <p:bldP spid="5" grpId="0" animBg="1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6815BF4-FC2B-A8F3-55AD-1E0C46248D06}"/>
              </a:ext>
            </a:extLst>
          </p:cNvPr>
          <p:cNvSpPr txBox="1"/>
          <p:nvPr/>
        </p:nvSpPr>
        <p:spPr>
          <a:xfrm>
            <a:off x="273516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1"/>
                </a:solidFill>
              </a:rPr>
              <a:t>2 – </a:t>
            </a:r>
            <a:r>
              <a:rPr lang="fr-FR" b="1" dirty="0">
                <a:solidFill>
                  <a:schemeClr val="accent1"/>
                </a:solidFill>
              </a:rPr>
              <a:t>La flotte automobile des comités</a:t>
            </a:r>
            <a:endParaRPr lang="fr-FR" sz="1800" b="1" dirty="0">
              <a:solidFill>
                <a:schemeClr val="accent1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BD2ABB-6BEA-65BF-2937-FCFB8C33C48F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01806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E9541D98-E5FD-CA20-9DB5-4E0BCC1DA826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LES CLUBS ET COMITES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FB0CD0-B4FC-987C-2B73-36ABA2DE7708}"/>
              </a:ext>
            </a:extLst>
          </p:cNvPr>
          <p:cNvSpPr txBox="1"/>
          <p:nvPr/>
        </p:nvSpPr>
        <p:spPr>
          <a:xfrm>
            <a:off x="136758" y="1021550"/>
            <a:ext cx="119184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Le contrat Flotte Auto de la FFC a pour objet de garantir l'ensemble des véhicules automobiles, soumis à l'obligation d'assurance, appartenant à la Fédération Française de Cyclisme, les comités régionaux et départementaux ainsi que les véhicules détenus en location longue durée, leasing ou crédit-bail, lorsque le certificat d'immatriculation désigne la société bailleresse comme propriétaire et le souscripteur comme locataire.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6C2CA6-B7A4-5B44-CBAA-F5855ED9707E}"/>
              </a:ext>
            </a:extLst>
          </p:cNvPr>
          <p:cNvSpPr txBox="1"/>
          <p:nvPr/>
        </p:nvSpPr>
        <p:spPr>
          <a:xfrm>
            <a:off x="273516" y="2443209"/>
            <a:ext cx="1110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1"/>
                </a:solidFill>
              </a:rPr>
              <a:t>Catégories de véhicules et garanties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</a:rPr>
              <a:t>Véhicules – de 3,5 tonnes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/>
              <a:t>Inferieur ou égal à 6 ans : Garantie Tous risques (Responsabilité civile et dommages)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/>
              <a:t>Supérieur à 6 ans : Tiers (responsabilité civile) + Bris de Glace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5E6C718-D9CE-0B70-230C-11D5B66319F8}"/>
              </a:ext>
            </a:extLst>
          </p:cNvPr>
          <p:cNvSpPr txBox="1"/>
          <p:nvPr/>
        </p:nvSpPr>
        <p:spPr>
          <a:xfrm>
            <a:off x="273516" y="4520712"/>
            <a:ext cx="11589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1"/>
                </a:solidFill>
              </a:rPr>
              <a:t>Véhicules 2 roues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/>
              <a:t>Inferieur ou égal à 6 ans : Tiers (responsabilité civile)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r>
              <a:rPr lang="fr-FR" sz="2000" b="1" dirty="0"/>
              <a:t>Information :</a:t>
            </a:r>
            <a:r>
              <a:rPr lang="fr-FR" sz="2000" dirty="0"/>
              <a:t> Réflexion pour l’ajout d’une garantie matériel et accessoires en option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E0C838C-A446-B60E-BDA5-3CCE6A0E5BE7}"/>
              </a:ext>
            </a:extLst>
          </p:cNvPr>
          <p:cNvSpPr txBox="1"/>
          <p:nvPr/>
        </p:nvSpPr>
        <p:spPr>
          <a:xfrm>
            <a:off x="273516" y="4112902"/>
            <a:ext cx="11659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Sondage :</a:t>
            </a:r>
            <a:r>
              <a:rPr lang="fr-FR" sz="2000" dirty="0"/>
              <a:t> Seriez vous intéressés par une possibilité de garantir vos véhicules en tous risques au-delà de 6 ans ?</a:t>
            </a:r>
          </a:p>
        </p:txBody>
      </p:sp>
    </p:spTree>
    <p:extLst>
      <p:ext uri="{BB962C8B-B14F-4D97-AF65-F5344CB8AC3E}">
        <p14:creationId xmlns:p14="http://schemas.microsoft.com/office/powerpoint/2010/main" val="18989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6815BF4-FC2B-A8F3-55AD-1E0C46248D06}"/>
              </a:ext>
            </a:extLst>
          </p:cNvPr>
          <p:cNvSpPr txBox="1"/>
          <p:nvPr/>
        </p:nvSpPr>
        <p:spPr>
          <a:xfrm>
            <a:off x="273516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3</a:t>
            </a:r>
            <a:r>
              <a:rPr lang="fr-FR" sz="1800" b="1" dirty="0">
                <a:solidFill>
                  <a:schemeClr val="accent1"/>
                </a:solidFill>
              </a:rPr>
              <a:t> - Les Assurances complémentaires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BD2ABB-6BEA-65BF-2937-FCFB8C33C48F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01806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E9541D98-E5FD-CA20-9DB5-4E0BCC1DA826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LES CLUBS ET COMITES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B3B939-A3F3-540B-38EA-0A25F78EC03E}"/>
              </a:ext>
            </a:extLst>
          </p:cNvPr>
          <p:cNvSpPr/>
          <p:nvPr/>
        </p:nvSpPr>
        <p:spPr>
          <a:xfrm>
            <a:off x="420623" y="2406998"/>
            <a:ext cx="3519428" cy="70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Locaux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2DB9D-5290-9F66-4424-DB7216B2292F}"/>
              </a:ext>
            </a:extLst>
          </p:cNvPr>
          <p:cNvSpPr/>
          <p:nvPr/>
        </p:nvSpPr>
        <p:spPr>
          <a:xfrm>
            <a:off x="4211034" y="2406998"/>
            <a:ext cx="3519428" cy="70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Véhicules de clubs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C3A368-34C6-7AF2-6268-7CCA0AEE4B63}"/>
              </a:ext>
            </a:extLst>
          </p:cNvPr>
          <p:cNvSpPr/>
          <p:nvPr/>
        </p:nvSpPr>
        <p:spPr>
          <a:xfrm>
            <a:off x="8001445" y="2402749"/>
            <a:ext cx="3519995" cy="70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Matériel Transporté</a:t>
            </a:r>
          </a:p>
        </p:txBody>
      </p:sp>
      <p:pic>
        <p:nvPicPr>
          <p:cNvPr id="2" name="Graphique 1" descr="Conseil d’administration avec un remplissage uni">
            <a:extLst>
              <a:ext uri="{FF2B5EF4-FFF2-40B4-BE49-F238E27FC236}">
                <a16:creationId xmlns:a16="http://schemas.microsoft.com/office/drawing/2014/main" id="{79BF0C48-9A79-3AD8-277E-DE1510FCF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3221" y="1107996"/>
            <a:ext cx="914400" cy="914400"/>
          </a:xfrm>
          <a:prstGeom prst="rect">
            <a:avLst/>
          </a:prstGeom>
        </p:spPr>
      </p:pic>
      <p:sp>
        <p:nvSpPr>
          <p:cNvPr id="3" name="ZoneTexte 12">
            <a:extLst>
              <a:ext uri="{FF2B5EF4-FFF2-40B4-BE49-F238E27FC236}">
                <a16:creationId xmlns:a16="http://schemas.microsoft.com/office/drawing/2014/main" id="{434AFC29-26CA-0731-849F-A492005E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558" y="1883182"/>
            <a:ext cx="2879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35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3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350"/>
              </a:spcAft>
              <a:buClr>
                <a:srgbClr val="70208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275"/>
              </a:spcAft>
              <a:buClr>
                <a:srgbClr val="63666A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anose="020B0604020202020204" pitchFamily="34" charset="0"/>
              <a:buChar char="̵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0"/>
              </a:spcAft>
            </a:pPr>
            <a:r>
              <a:rPr lang="fr-FR" altLang="fr-FR" sz="1600" dirty="0">
                <a:solidFill>
                  <a:schemeClr val="accent1"/>
                </a:solidFill>
              </a:rPr>
              <a:t>La vie du club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406AA-B8B2-439C-ACE5-AFB1DE7551AA}"/>
              </a:ext>
            </a:extLst>
          </p:cNvPr>
          <p:cNvSpPr/>
          <p:nvPr/>
        </p:nvSpPr>
        <p:spPr>
          <a:xfrm>
            <a:off x="420623" y="3174995"/>
            <a:ext cx="3519428" cy="2914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Assurance pour les locaux de la structure </a:t>
            </a:r>
          </a:p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(Incendie, dégâts des eaux, vol, bris de glace, Responsabilité civile …)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D23FF-9243-7577-DBA8-6D56270A9330}"/>
              </a:ext>
            </a:extLst>
          </p:cNvPr>
          <p:cNvSpPr/>
          <p:nvPr/>
        </p:nvSpPr>
        <p:spPr>
          <a:xfrm>
            <a:off x="4211034" y="3174997"/>
            <a:ext cx="3519428" cy="2914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 OPTION</a:t>
            </a:r>
          </a:p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Couvre les véhicules des clubs</a:t>
            </a:r>
          </a:p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Deux formules : </a:t>
            </a:r>
          </a:p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- tiers (1) ou tous risques (2)</a:t>
            </a:r>
          </a:p>
          <a:p>
            <a:pPr algn="ctr"/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+ possibilité de souscrire une extension pour étendre la garantie à l’utilisation de ces véhicules en compétition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D08A4-C6D1-4E3F-3E59-6C066F0440AE}"/>
              </a:ext>
            </a:extLst>
          </p:cNvPr>
          <p:cNvSpPr/>
          <p:nvPr/>
        </p:nvSpPr>
        <p:spPr>
          <a:xfrm>
            <a:off x="8001445" y="3174996"/>
            <a:ext cx="3519428" cy="2914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Permet de couvrir du matériel  lors du transport en cas d’accident, incendie ou vol.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3E2D7A-E285-5D4C-33EF-2AF4FC730DDD}"/>
              </a:ext>
            </a:extLst>
          </p:cNvPr>
          <p:cNvSpPr txBox="1"/>
          <p:nvPr/>
        </p:nvSpPr>
        <p:spPr>
          <a:xfrm>
            <a:off x="1215645" y="3344677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 OPTION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D16611-6C92-812D-7366-7A650EBB807F}"/>
              </a:ext>
            </a:extLst>
          </p:cNvPr>
          <p:cNvSpPr txBox="1"/>
          <p:nvPr/>
        </p:nvSpPr>
        <p:spPr>
          <a:xfrm>
            <a:off x="8796467" y="3344677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 OPTION</a:t>
            </a:r>
          </a:p>
        </p:txBody>
      </p:sp>
    </p:spTree>
    <p:extLst>
      <p:ext uri="{BB962C8B-B14F-4D97-AF65-F5344CB8AC3E}">
        <p14:creationId xmlns:p14="http://schemas.microsoft.com/office/powerpoint/2010/main" val="36230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" grpId="0" animBg="1"/>
      <p:bldP spid="6" grpId="0" animBg="1"/>
      <p:bldP spid="9" grpId="0" animBg="1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84E099A2-BD60-059B-241D-9F367E2777D9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ea typeface="Corbel" charset="0"/>
                <a:cs typeface="Corbel" charset="0"/>
              </a:rPr>
              <a:t>LES CLUBS ET COMITES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7358406-80D0-BA9B-9C10-2CE7540866A8}"/>
              </a:ext>
            </a:extLst>
          </p:cNvPr>
          <p:cNvSpPr txBox="1"/>
          <p:nvPr/>
        </p:nvSpPr>
        <p:spPr>
          <a:xfrm>
            <a:off x="298683" y="553998"/>
            <a:ext cx="1002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1 - Les Assurances comprises en garantie de base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EFF9E9B-CF57-6EF9-1B0C-C57D047F2F18}"/>
              </a:ext>
            </a:extLst>
          </p:cNvPr>
          <p:cNvCxnSpPr>
            <a:cxnSpLocks/>
          </p:cNvCxnSpPr>
          <p:nvPr/>
        </p:nvCxnSpPr>
        <p:spPr>
          <a:xfrm>
            <a:off x="371388" y="929920"/>
            <a:ext cx="1101806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9">
            <a:extLst>
              <a:ext uri="{FF2B5EF4-FFF2-40B4-BE49-F238E27FC236}">
                <a16:creationId xmlns:a16="http://schemas.microsoft.com/office/drawing/2014/main" id="{A887E817-ED89-C22E-852E-2C41CDF6E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5" y="1867879"/>
            <a:ext cx="2879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b="1" dirty="0">
                <a:solidFill>
                  <a:schemeClr val="tx2">
                    <a:lumMod val="75000"/>
                  </a:schemeClr>
                </a:solidFill>
              </a:rPr>
              <a:t>La vie d’organisateur</a:t>
            </a:r>
            <a:endParaRPr lang="fr-FR" altLang="fr-FR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13CAC1-6484-6E37-9363-BA54AEAB80E3}"/>
              </a:ext>
            </a:extLst>
          </p:cNvPr>
          <p:cNvSpPr/>
          <p:nvPr/>
        </p:nvSpPr>
        <p:spPr>
          <a:xfrm>
            <a:off x="420621" y="2312556"/>
            <a:ext cx="3519430" cy="769505"/>
          </a:xfrm>
          <a:prstGeom prst="rect">
            <a:avLst/>
          </a:prstGeom>
          <a:solidFill>
            <a:srgbClr val="1B97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Responsabilité Civile Organisateur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FB597B-2C12-DF04-4614-3EAB96E4A43F}"/>
              </a:ext>
            </a:extLst>
          </p:cNvPr>
          <p:cNvSpPr/>
          <p:nvPr/>
        </p:nvSpPr>
        <p:spPr>
          <a:xfrm>
            <a:off x="4260085" y="2312556"/>
            <a:ext cx="3519429" cy="769505"/>
          </a:xfrm>
          <a:prstGeom prst="rect">
            <a:avLst/>
          </a:prstGeom>
          <a:solidFill>
            <a:srgbClr val="1B97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Véhicules Suiveurs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1341DE-258F-9DA7-CAB8-F5D3A2F9A14C}"/>
              </a:ext>
            </a:extLst>
          </p:cNvPr>
          <p:cNvSpPr/>
          <p:nvPr/>
        </p:nvSpPr>
        <p:spPr>
          <a:xfrm>
            <a:off x="8099550" y="2312556"/>
            <a:ext cx="3519427" cy="769505"/>
          </a:xfrm>
          <a:prstGeom prst="rect">
            <a:avLst/>
          </a:prstGeom>
          <a:solidFill>
            <a:srgbClr val="1B97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RC des bénévoles</a:t>
            </a:r>
          </a:p>
        </p:txBody>
      </p:sp>
      <p:pic>
        <p:nvPicPr>
          <p:cNvPr id="2" name="Graphique 1" descr="Cyclisme avec un remplissage uni">
            <a:extLst>
              <a:ext uri="{FF2B5EF4-FFF2-40B4-BE49-F238E27FC236}">
                <a16:creationId xmlns:a16="http://schemas.microsoft.com/office/drawing/2014/main" id="{8D2D0144-53B2-34E1-4990-EF000FFEC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598" y="978320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30175B-024B-E626-7E0A-E8A13D7710D6}"/>
              </a:ext>
            </a:extLst>
          </p:cNvPr>
          <p:cNvSpPr/>
          <p:nvPr/>
        </p:nvSpPr>
        <p:spPr>
          <a:xfrm>
            <a:off x="420621" y="3139163"/>
            <a:ext cx="3519428" cy="2895877"/>
          </a:xfrm>
          <a:prstGeom prst="rect">
            <a:avLst/>
          </a:prstGeom>
          <a:solidFill>
            <a:srgbClr val="B1E0F5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Couvre les conséquences financières liées à un accident pour lequel l’organisateur pourrait être mis en cause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C7112-BA8F-54D6-3B75-D12EF9F88FFC}"/>
              </a:ext>
            </a:extLst>
          </p:cNvPr>
          <p:cNvSpPr/>
          <p:nvPr/>
        </p:nvSpPr>
        <p:spPr>
          <a:xfrm>
            <a:off x="4260086" y="3139163"/>
            <a:ext cx="3519428" cy="2895877"/>
          </a:xfrm>
          <a:prstGeom prst="rect">
            <a:avLst/>
          </a:prstGeom>
          <a:solidFill>
            <a:srgbClr val="B1E0F5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Couvre l’ensemble des véhicules automobiles liés à l’organisation des courses cyclistes inscrites au calendrier de la FFC</a:t>
            </a:r>
          </a:p>
          <a:p>
            <a:r>
              <a:rPr lang="fr-FR" dirty="0">
                <a:solidFill>
                  <a:srgbClr val="002060"/>
                </a:solidFill>
              </a:rPr>
              <a:t>- Catégorie 1: Véhicules privés </a:t>
            </a:r>
          </a:p>
          <a:p>
            <a:r>
              <a:rPr lang="fr-FR" dirty="0">
                <a:solidFill>
                  <a:srgbClr val="002060"/>
                </a:solidFill>
              </a:rPr>
              <a:t>- Catégorie 2: Véhicules publics et secours</a:t>
            </a:r>
          </a:p>
          <a:p>
            <a:pPr algn="ctr"/>
            <a:endParaRPr lang="fr-FR" sz="1000" b="1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63F72F-E702-FC3C-5686-60AAC035A78D}"/>
              </a:ext>
            </a:extLst>
          </p:cNvPr>
          <p:cNvSpPr/>
          <p:nvPr/>
        </p:nvSpPr>
        <p:spPr>
          <a:xfrm>
            <a:off x="8099549" y="3139163"/>
            <a:ext cx="3519428" cy="2895875"/>
          </a:xfrm>
          <a:prstGeom prst="rect">
            <a:avLst/>
          </a:prstGeom>
          <a:solidFill>
            <a:srgbClr val="B1E0F5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Couvre la responsabilité civile des bénévoles licenciés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98DC76-C240-0F7C-B41D-A9D817E8F63D}"/>
              </a:ext>
            </a:extLst>
          </p:cNvPr>
          <p:cNvSpPr txBox="1"/>
          <p:nvPr/>
        </p:nvSpPr>
        <p:spPr>
          <a:xfrm>
            <a:off x="8894571" y="3228945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5DA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EDE170-2621-2BCD-3666-A5A7A5208300}"/>
              </a:ext>
            </a:extLst>
          </p:cNvPr>
          <p:cNvSpPr txBox="1"/>
          <p:nvPr/>
        </p:nvSpPr>
        <p:spPr>
          <a:xfrm>
            <a:off x="4915729" y="3228945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5DA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OK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E596DF-1CF0-AD69-6027-8B67FE16D048}"/>
              </a:ext>
            </a:extLst>
          </p:cNvPr>
          <p:cNvSpPr txBox="1"/>
          <p:nvPr/>
        </p:nvSpPr>
        <p:spPr>
          <a:xfrm>
            <a:off x="1221423" y="3228945"/>
            <a:ext cx="192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5DA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5969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" grpId="0" animBg="1"/>
      <p:bldP spid="4" grpId="0" animBg="1"/>
      <p:bldP spid="5" grpId="0" animBg="1"/>
      <p:bldP spid="6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Thème1">
  <a:themeElements>
    <a:clrScheme name="Personnalisé 1">
      <a:dk1>
        <a:srgbClr val="000000"/>
      </a:dk1>
      <a:lt1>
        <a:srgbClr val="FFFFFF"/>
      </a:lt1>
      <a:dk2>
        <a:srgbClr val="7F34B2"/>
      </a:dk2>
      <a:lt2>
        <a:srgbClr val="E6E6E6"/>
      </a:lt2>
      <a:accent1>
        <a:srgbClr val="48086F"/>
      </a:accent1>
      <a:accent2>
        <a:srgbClr val="C900AC"/>
      </a:accent2>
      <a:accent3>
        <a:srgbClr val="F6517F"/>
      </a:accent3>
      <a:accent4>
        <a:srgbClr val="FF8204"/>
      </a:accent4>
      <a:accent5>
        <a:srgbClr val="FFB92A"/>
      </a:accent5>
      <a:accent6>
        <a:srgbClr val="3ADCC9"/>
      </a:accent6>
      <a:hlink>
        <a:srgbClr val="7F34B2"/>
      </a:hlink>
      <a:folHlink>
        <a:srgbClr val="7F34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7A6C2296-7F46-4673-ADA2-4A5655CE887C}" vid="{B5E300EA-821B-4CC0-A08B-5E83A0A64A75}"/>
    </a:ext>
  </a:extLst>
</a:theme>
</file>

<file path=ppt/theme/theme2.xml><?xml version="1.0" encoding="utf-8"?>
<a:theme xmlns:a="http://schemas.openxmlformats.org/drawingml/2006/main" name="Conception personnalisée">
  <a:themeElements>
    <a:clrScheme name="Personnalisé 1">
      <a:dk1>
        <a:srgbClr val="000000"/>
      </a:dk1>
      <a:lt1>
        <a:srgbClr val="FFFFFF"/>
      </a:lt1>
      <a:dk2>
        <a:srgbClr val="7F34B2"/>
      </a:dk2>
      <a:lt2>
        <a:srgbClr val="E6E6E6"/>
      </a:lt2>
      <a:accent1>
        <a:srgbClr val="48086F"/>
      </a:accent1>
      <a:accent2>
        <a:srgbClr val="C900AC"/>
      </a:accent2>
      <a:accent3>
        <a:srgbClr val="F6517F"/>
      </a:accent3>
      <a:accent4>
        <a:srgbClr val="FF8204"/>
      </a:accent4>
      <a:accent5>
        <a:srgbClr val="FFB92A"/>
      </a:accent5>
      <a:accent6>
        <a:srgbClr val="3ADCC9"/>
      </a:accent6>
      <a:hlink>
        <a:srgbClr val="7F34B2"/>
      </a:hlink>
      <a:folHlink>
        <a:srgbClr val="7F34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CK">
  <a:themeElements>
    <a:clrScheme name="Personnalisé 1">
      <a:dk1>
        <a:srgbClr val="000000"/>
      </a:dk1>
      <a:lt1>
        <a:srgbClr val="FFFFFF"/>
      </a:lt1>
      <a:dk2>
        <a:srgbClr val="7F34B2"/>
      </a:dk2>
      <a:lt2>
        <a:srgbClr val="E6E6E6"/>
      </a:lt2>
      <a:accent1>
        <a:srgbClr val="48086F"/>
      </a:accent1>
      <a:accent2>
        <a:srgbClr val="C900AC"/>
      </a:accent2>
      <a:accent3>
        <a:srgbClr val="F6517F"/>
      </a:accent3>
      <a:accent4>
        <a:srgbClr val="FF8204"/>
      </a:accent4>
      <a:accent5>
        <a:srgbClr val="FFB92A"/>
      </a:accent5>
      <a:accent6>
        <a:srgbClr val="3ADCC9"/>
      </a:accent6>
      <a:hlink>
        <a:srgbClr val="7F34B2"/>
      </a:hlink>
      <a:folHlink>
        <a:srgbClr val="7F34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2072</TotalTime>
  <Words>1483</Words>
  <Application>Microsoft Office PowerPoint</Application>
  <PresentationFormat>Grand écran</PresentationFormat>
  <Paragraphs>236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Thème1</vt:lpstr>
      <vt:lpstr>Conception personnalisée</vt:lpstr>
      <vt:lpstr>BACK</vt:lpstr>
      <vt:lpstr> Congrès FFC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Toute l’équipe sports &amp; évènements WTW vous remercie pour votre attention </vt:lpstr>
    </vt:vector>
  </TitlesOfParts>
  <Company>GRAS SAVOYE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JEANNOT</dc:creator>
  <cp:lastModifiedBy>danielmarcoux54@gmail.com</cp:lastModifiedBy>
  <cp:revision>46</cp:revision>
  <dcterms:created xsi:type="dcterms:W3CDTF">2023-02-17T16:01:20Z</dcterms:created>
  <dcterms:modified xsi:type="dcterms:W3CDTF">2023-03-17T16:12:01Z</dcterms:modified>
</cp:coreProperties>
</file>